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K Grotesk Bold" panose="020B0604020202020204" charset="0"/>
      <p:regular r:id="rId18"/>
    </p:embeddedFont>
    <p:embeddedFont>
      <p:font typeface="HK Grotesk Medium" panose="020B0604020202020204" charset="0"/>
      <p:regular r:id="rId19"/>
    </p:embeddedFont>
    <p:embeddedFont>
      <p:font typeface="HK Grotesk Medium Bold" panose="020B0604020202020204" charset="0"/>
      <p:regular r:id="rId20"/>
    </p:embeddedFont>
    <p:embeddedFont>
      <p:font typeface="Open Sans Light" panose="020B0306030504020204" pitchFamily="34" charset="0"/>
      <p:regular r:id="rId21"/>
    </p:embeddedFont>
    <p:embeddedFont>
      <p:font typeface="Roboto" panose="02000000000000000000" pitchFamily="2" charset="0"/>
      <p:regular r:id="rId22"/>
    </p:embeddedFont>
    <p:embeddedFont>
      <p:font typeface="Roboto Bold" panose="020000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svg"/><Relationship Id="rId3" Type="http://schemas.openxmlformats.org/officeDocument/2006/relationships/image" Target="../media/image50.svg"/><Relationship Id="rId7" Type="http://schemas.openxmlformats.org/officeDocument/2006/relationships/image" Target="../media/image51.png"/><Relationship Id="rId12" Type="http://schemas.openxmlformats.org/officeDocument/2006/relationships/image" Target="../media/image5.png"/><Relationship Id="rId2" Type="http://schemas.openxmlformats.org/officeDocument/2006/relationships/image" Target="../media/image49.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4.png"/><Relationship Id="rId5" Type="http://schemas.openxmlformats.org/officeDocument/2006/relationships/image" Target="../media/image32.png"/><Relationship Id="rId15" Type="http://schemas.openxmlformats.org/officeDocument/2006/relationships/image" Target="../media/image16.svg"/><Relationship Id="rId10" Type="http://schemas.openxmlformats.org/officeDocument/2006/relationships/image" Target="../media/image54.svg"/><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18.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9.svg"/><Relationship Id="rId7" Type="http://schemas.openxmlformats.org/officeDocument/2006/relationships/image" Target="../media/image33.svg"/><Relationship Id="rId12"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6.png"/><Relationship Id="rId5" Type="http://schemas.openxmlformats.org/officeDocument/2006/relationships/image" Target="../media/image42.svg"/><Relationship Id="rId10" Type="http://schemas.openxmlformats.org/officeDocument/2006/relationships/image" Target="../media/image45.svg"/><Relationship Id="rId4" Type="http://schemas.openxmlformats.org/officeDocument/2006/relationships/image" Target="../media/image41.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56800" y="8845797"/>
            <a:ext cx="6183450" cy="412503"/>
          </a:xfrm>
          <a:prstGeom prst="rect">
            <a:avLst/>
          </a:prstGeom>
        </p:spPr>
        <p:txBody>
          <a:bodyPr lIns="0" tIns="0" rIns="0" bIns="0" rtlCol="0" anchor="t">
            <a:spAutoFit/>
          </a:bodyPr>
          <a:lstStyle/>
          <a:p>
            <a:pPr algn="r">
              <a:lnSpc>
                <a:spcPts val="3360"/>
              </a:lnSpc>
            </a:pPr>
            <a:r>
              <a:rPr lang="en-US" sz="2800">
                <a:solidFill>
                  <a:srgbClr val="FFFFFF"/>
                </a:solidFill>
                <a:latin typeface="HK Grotesk Medium"/>
              </a:rPr>
              <a:t>Machine Learning</a:t>
            </a:r>
          </a:p>
        </p:txBody>
      </p:sp>
      <p:grpSp>
        <p:nvGrpSpPr>
          <p:cNvPr id="3" name="Group 3"/>
          <p:cNvGrpSpPr/>
          <p:nvPr/>
        </p:nvGrpSpPr>
        <p:grpSpPr>
          <a:xfrm>
            <a:off x="1028700" y="1028700"/>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1019175"/>
            <a:ext cx="10200513" cy="5007158"/>
          </a:xfrm>
          <a:prstGeom prst="rect">
            <a:avLst/>
          </a:prstGeom>
        </p:spPr>
        <p:txBody>
          <a:bodyPr lIns="0" tIns="0" rIns="0" bIns="0" rtlCol="0" anchor="t">
            <a:spAutoFit/>
          </a:bodyPr>
          <a:lstStyle/>
          <a:p>
            <a:pPr>
              <a:lnSpc>
                <a:spcPts val="13200"/>
              </a:lnSpc>
            </a:pPr>
            <a:r>
              <a:rPr lang="en-US" sz="10999">
                <a:solidFill>
                  <a:srgbClr val="FFFFFF"/>
                </a:solidFill>
                <a:latin typeface="HK Grotesk Bold"/>
              </a:rPr>
              <a:t>Movie Recommender</a:t>
            </a:r>
          </a:p>
          <a:p>
            <a:pPr>
              <a:lnSpc>
                <a:spcPts val="13199"/>
              </a:lnSpc>
            </a:pPr>
            <a:r>
              <a:rPr lang="en-US" sz="11000">
                <a:solidFill>
                  <a:srgbClr val="FFFFFF"/>
                </a:solidFill>
                <a:latin typeface="HK Grotesk Bold"/>
              </a:rPr>
              <a:t>System</a:t>
            </a:r>
          </a:p>
        </p:txBody>
      </p:sp>
      <p:sp>
        <p:nvSpPr>
          <p:cNvPr id="7" name="TextBox 7"/>
          <p:cNvSpPr txBox="1"/>
          <p:nvPr/>
        </p:nvSpPr>
        <p:spPr>
          <a:xfrm>
            <a:off x="15966545" y="385376"/>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
        <p:nvSpPr>
          <p:cNvPr id="8" name="TextBox 8"/>
          <p:cNvSpPr txBox="1"/>
          <p:nvPr/>
        </p:nvSpPr>
        <p:spPr>
          <a:xfrm>
            <a:off x="2442485" y="7153275"/>
            <a:ext cx="4879330" cy="503215"/>
          </a:xfrm>
          <a:prstGeom prst="rect">
            <a:avLst/>
          </a:prstGeom>
        </p:spPr>
        <p:txBody>
          <a:bodyPr lIns="0" tIns="0" rIns="0" bIns="0" rtlCol="0" anchor="t">
            <a:spAutoFit/>
          </a:bodyPr>
          <a:lstStyle/>
          <a:p>
            <a:pPr algn="ctr">
              <a:lnSpc>
                <a:spcPts val="4199"/>
              </a:lnSpc>
            </a:pPr>
            <a:r>
              <a:rPr lang="en-US" sz="2999" dirty="0">
                <a:solidFill>
                  <a:srgbClr val="FFFFFF"/>
                </a:solidFill>
                <a:latin typeface="Open Sans Light"/>
              </a:rPr>
              <a:t>Ayush Meher 301224470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97881" y="-19650"/>
            <a:ext cx="14190119" cy="10287000"/>
          </a:xfrm>
          <a:prstGeom prst="rect">
            <a:avLst/>
          </a:prstGeom>
          <a:solidFill>
            <a:srgbClr val="191824"/>
          </a:solidFill>
        </p:spPr>
        <p:txBody>
          <a:bodyPr/>
          <a:lstStyle/>
          <a:p>
            <a:endParaRPr lang="en-US"/>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1916" y="1599756"/>
            <a:ext cx="1918746" cy="1918746"/>
          </a:xfrm>
          <a:prstGeom prst="rect">
            <a:avLst/>
          </a:prstGeom>
        </p:spPr>
      </p:pic>
      <p:pic>
        <p:nvPicPr>
          <p:cNvPr id="4" name="Picture 4"/>
          <p:cNvPicPr>
            <a:picLocks noChangeAspect="1"/>
          </p:cNvPicPr>
          <p:nvPr/>
        </p:nvPicPr>
        <p:blipFill>
          <a:blip r:embed="rId4"/>
          <a:srcRect/>
          <a:stretch>
            <a:fillRect/>
          </a:stretch>
        </p:blipFill>
        <p:spPr>
          <a:xfrm>
            <a:off x="5145627" y="1297550"/>
            <a:ext cx="3476354" cy="252316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90578" y="4525611"/>
            <a:ext cx="1587951" cy="1739787"/>
          </a:xfrm>
          <a:prstGeom prst="rect">
            <a:avLst/>
          </a:prstGeom>
        </p:spPr>
      </p:pic>
      <p:pic>
        <p:nvPicPr>
          <p:cNvPr id="6" name="Picture 6"/>
          <p:cNvPicPr>
            <a:picLocks noChangeAspect="1"/>
          </p:cNvPicPr>
          <p:nvPr/>
        </p:nvPicPr>
        <p:blipFill>
          <a:blip r:embed="rId7"/>
          <a:srcRect r="74284"/>
          <a:stretch>
            <a:fillRect/>
          </a:stretch>
        </p:blipFill>
        <p:spPr>
          <a:xfrm>
            <a:off x="12884748" y="734591"/>
            <a:ext cx="2882437" cy="3649077"/>
          </a:xfrm>
          <a:prstGeom prst="rect">
            <a:avLst/>
          </a:prstGeom>
        </p:spPr>
      </p:pic>
      <p:pic>
        <p:nvPicPr>
          <p:cNvPr id="7" name="Picture 7"/>
          <p:cNvPicPr>
            <a:picLocks noChangeAspect="1"/>
          </p:cNvPicPr>
          <p:nvPr/>
        </p:nvPicPr>
        <p:blipFill>
          <a:blip r:embed="rId7"/>
          <a:srcRect l="30889" r="41665" b="28522"/>
          <a:stretch>
            <a:fillRect/>
          </a:stretch>
        </p:blipFill>
        <p:spPr>
          <a:xfrm>
            <a:off x="14970537" y="4152546"/>
            <a:ext cx="2616738" cy="2218655"/>
          </a:xfrm>
          <a:prstGeom prst="rect">
            <a:avLst/>
          </a:prstGeom>
        </p:spPr>
      </p:pic>
      <p:pic>
        <p:nvPicPr>
          <p:cNvPr id="8" name="Picture 8"/>
          <p:cNvPicPr>
            <a:picLocks noChangeAspect="1"/>
          </p:cNvPicPr>
          <p:nvPr/>
        </p:nvPicPr>
        <p:blipFill>
          <a:blip r:embed="rId7"/>
          <a:srcRect l="61897" t="244" b="244"/>
          <a:stretch>
            <a:fillRect/>
          </a:stretch>
        </p:blipFill>
        <p:spPr>
          <a:xfrm>
            <a:off x="13353363" y="6737567"/>
            <a:ext cx="3753092" cy="3190950"/>
          </a:xfrm>
          <a:prstGeom prst="rect">
            <a:avLst/>
          </a:prstGeom>
        </p:spPr>
      </p:pic>
      <p:pic>
        <p:nvPicPr>
          <p:cNvPr id="9" name="Picture 9"/>
          <p:cNvPicPr>
            <a:picLocks noChangeAspect="1"/>
          </p:cNvPicPr>
          <p:nvPr/>
        </p:nvPicPr>
        <p:blipFill>
          <a:blip r:embed="rId8"/>
          <a:srcRect r="596"/>
          <a:stretch>
            <a:fillRect/>
          </a:stretch>
        </p:blipFill>
        <p:spPr>
          <a:xfrm>
            <a:off x="0" y="6132213"/>
            <a:ext cx="3750155" cy="2738231"/>
          </a:xfrm>
          <a:prstGeom prst="rect">
            <a:avLst/>
          </a:prstGeom>
        </p:spPr>
      </p:pic>
      <p:grpSp>
        <p:nvGrpSpPr>
          <p:cNvPr id="10" name="Group 10"/>
          <p:cNvGrpSpPr/>
          <p:nvPr/>
        </p:nvGrpSpPr>
        <p:grpSpPr>
          <a:xfrm rot="-2843817">
            <a:off x="12375000" y="4551957"/>
            <a:ext cx="1869389" cy="539241"/>
            <a:chOff x="0" y="0"/>
            <a:chExt cx="4525994" cy="1305560"/>
          </a:xfrm>
        </p:grpSpPr>
        <p:sp>
          <p:nvSpPr>
            <p:cNvPr id="11" name="Freeform 11"/>
            <p:cNvSpPr/>
            <p:nvPr/>
          </p:nvSpPr>
          <p:spPr>
            <a:xfrm>
              <a:off x="0" y="-27940"/>
              <a:ext cx="4545044" cy="1360170"/>
            </a:xfrm>
            <a:custGeom>
              <a:avLst/>
              <a:gdLst/>
              <a:ahLst/>
              <a:cxnLst/>
              <a:rect l="l" t="t" r="r" b="b"/>
              <a:pathLst>
                <a:path w="4545044" h="1360170">
                  <a:moveTo>
                    <a:pt x="4470114" y="579120"/>
                  </a:moveTo>
                  <a:lnTo>
                    <a:pt x="3770344" y="55880"/>
                  </a:lnTo>
                  <a:cubicBezTo>
                    <a:pt x="3696684" y="0"/>
                    <a:pt x="3635724" y="30480"/>
                    <a:pt x="3635724" y="123190"/>
                  </a:cubicBezTo>
                  <a:lnTo>
                    <a:pt x="363572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634664" y="805180"/>
                  </a:lnTo>
                  <a:lnTo>
                    <a:pt x="3634664" y="1236980"/>
                  </a:lnTo>
                  <a:cubicBezTo>
                    <a:pt x="3634664" y="1329690"/>
                    <a:pt x="3695414" y="1360170"/>
                    <a:pt x="3769074" y="1304290"/>
                  </a:cubicBezTo>
                  <a:lnTo>
                    <a:pt x="4470114" y="779780"/>
                  </a:lnTo>
                  <a:cubicBezTo>
                    <a:pt x="4545044" y="726440"/>
                    <a:pt x="4545044" y="635000"/>
                    <a:pt x="4470114" y="579120"/>
                  </a:cubicBezTo>
                  <a:close/>
                </a:path>
              </a:pathLst>
            </a:custGeom>
            <a:solidFill>
              <a:srgbClr val="DE5947"/>
            </a:solidFill>
          </p:spPr>
          <p:txBody>
            <a:bodyPr/>
            <a:lstStyle/>
            <a:p>
              <a:endParaRPr lang="en-US"/>
            </a:p>
          </p:txBody>
        </p:sp>
      </p:grpSp>
      <p:grpSp>
        <p:nvGrpSpPr>
          <p:cNvPr id="12" name="Group 12"/>
          <p:cNvGrpSpPr/>
          <p:nvPr/>
        </p:nvGrpSpPr>
        <p:grpSpPr>
          <a:xfrm>
            <a:off x="12557128" y="5123850"/>
            <a:ext cx="2228910" cy="539241"/>
            <a:chOff x="0" y="0"/>
            <a:chExt cx="5396432" cy="1305560"/>
          </a:xfrm>
        </p:grpSpPr>
        <p:sp>
          <p:nvSpPr>
            <p:cNvPr id="13" name="Freeform 13"/>
            <p:cNvSpPr/>
            <p:nvPr/>
          </p:nvSpPr>
          <p:spPr>
            <a:xfrm>
              <a:off x="0" y="-27940"/>
              <a:ext cx="5415482" cy="1360170"/>
            </a:xfrm>
            <a:custGeom>
              <a:avLst/>
              <a:gdLst/>
              <a:ahLst/>
              <a:cxnLst/>
              <a:rect l="l" t="t" r="r" b="b"/>
              <a:pathLst>
                <a:path w="5415482" h="1360170">
                  <a:moveTo>
                    <a:pt x="5340552" y="579120"/>
                  </a:moveTo>
                  <a:lnTo>
                    <a:pt x="4640782" y="55880"/>
                  </a:lnTo>
                  <a:cubicBezTo>
                    <a:pt x="4567122" y="0"/>
                    <a:pt x="4506162" y="30480"/>
                    <a:pt x="4506162" y="123190"/>
                  </a:cubicBezTo>
                  <a:lnTo>
                    <a:pt x="4506162"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4505002" y="805180"/>
                  </a:lnTo>
                  <a:lnTo>
                    <a:pt x="4505002" y="1236980"/>
                  </a:lnTo>
                  <a:cubicBezTo>
                    <a:pt x="4505002" y="1329690"/>
                    <a:pt x="4565852" y="1360170"/>
                    <a:pt x="4639512" y="1304290"/>
                  </a:cubicBezTo>
                  <a:lnTo>
                    <a:pt x="5340552" y="779780"/>
                  </a:lnTo>
                  <a:cubicBezTo>
                    <a:pt x="5415482" y="726440"/>
                    <a:pt x="5415482" y="635000"/>
                    <a:pt x="5340552" y="579120"/>
                  </a:cubicBezTo>
                  <a:close/>
                </a:path>
              </a:pathLst>
            </a:custGeom>
            <a:solidFill>
              <a:srgbClr val="DE5947"/>
            </a:solidFill>
          </p:spPr>
          <p:txBody>
            <a:bodyPr/>
            <a:lstStyle/>
            <a:p>
              <a:endParaRPr lang="en-US"/>
            </a:p>
          </p:txBody>
        </p:sp>
      </p:grpSp>
      <p:grpSp>
        <p:nvGrpSpPr>
          <p:cNvPr id="14" name="Group 14"/>
          <p:cNvGrpSpPr/>
          <p:nvPr/>
        </p:nvGrpSpPr>
        <p:grpSpPr>
          <a:xfrm rot="2394090">
            <a:off x="12438441" y="5571833"/>
            <a:ext cx="1829845" cy="539241"/>
            <a:chOff x="0" y="0"/>
            <a:chExt cx="4430253" cy="1305560"/>
          </a:xfrm>
        </p:grpSpPr>
        <p:sp>
          <p:nvSpPr>
            <p:cNvPr id="15" name="Freeform 15"/>
            <p:cNvSpPr/>
            <p:nvPr/>
          </p:nvSpPr>
          <p:spPr>
            <a:xfrm>
              <a:off x="0" y="-27940"/>
              <a:ext cx="4449303" cy="1360170"/>
            </a:xfrm>
            <a:custGeom>
              <a:avLst/>
              <a:gdLst/>
              <a:ahLst/>
              <a:cxnLst/>
              <a:rect l="l" t="t" r="r" b="b"/>
              <a:pathLst>
                <a:path w="4449303" h="1360170">
                  <a:moveTo>
                    <a:pt x="4374374" y="579120"/>
                  </a:moveTo>
                  <a:lnTo>
                    <a:pt x="3674604" y="55880"/>
                  </a:lnTo>
                  <a:cubicBezTo>
                    <a:pt x="3600943" y="0"/>
                    <a:pt x="3539984" y="30480"/>
                    <a:pt x="3539984" y="123190"/>
                  </a:cubicBezTo>
                  <a:lnTo>
                    <a:pt x="353998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538935" y="805180"/>
                  </a:lnTo>
                  <a:lnTo>
                    <a:pt x="3538935" y="1236980"/>
                  </a:lnTo>
                  <a:cubicBezTo>
                    <a:pt x="3538935" y="1329690"/>
                    <a:pt x="3599673" y="1360170"/>
                    <a:pt x="3673333" y="1304290"/>
                  </a:cubicBezTo>
                  <a:lnTo>
                    <a:pt x="4374373" y="779780"/>
                  </a:lnTo>
                  <a:cubicBezTo>
                    <a:pt x="4449303" y="726440"/>
                    <a:pt x="4449303" y="635000"/>
                    <a:pt x="4374373" y="579120"/>
                  </a:cubicBezTo>
                  <a:close/>
                </a:path>
              </a:pathLst>
            </a:custGeom>
            <a:solidFill>
              <a:srgbClr val="DE5947"/>
            </a:solidFill>
          </p:spPr>
          <p:txBody>
            <a:bodyPr/>
            <a:lstStyle/>
            <a:p>
              <a:endParaRPr lang="en-US"/>
            </a:p>
          </p:txBody>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986757" y="7376498"/>
            <a:ext cx="1794094" cy="1555969"/>
          </a:xfrm>
          <a:prstGeom prst="rect">
            <a:avLst/>
          </a:prstGeom>
        </p:spPr>
      </p:pic>
      <p:sp>
        <p:nvSpPr>
          <p:cNvPr id="17" name="TextBox 17"/>
          <p:cNvSpPr txBox="1"/>
          <p:nvPr/>
        </p:nvSpPr>
        <p:spPr>
          <a:xfrm>
            <a:off x="1271916" y="3544675"/>
            <a:ext cx="2274741" cy="406400"/>
          </a:xfrm>
          <a:prstGeom prst="rect">
            <a:avLst/>
          </a:prstGeom>
        </p:spPr>
        <p:txBody>
          <a:bodyPr lIns="0" tIns="0" rIns="0" bIns="0" rtlCol="0" anchor="t">
            <a:spAutoFit/>
          </a:bodyPr>
          <a:lstStyle/>
          <a:p>
            <a:pPr>
              <a:lnSpc>
                <a:spcPts val="3250"/>
              </a:lnSpc>
            </a:pPr>
            <a:r>
              <a:rPr lang="en-US" sz="2500">
                <a:solidFill>
                  <a:srgbClr val="191919"/>
                </a:solidFill>
                <a:latin typeface="Roboto"/>
              </a:rPr>
              <a:t>Movie Data Set</a:t>
            </a:r>
          </a:p>
        </p:txBody>
      </p:sp>
      <p:grpSp>
        <p:nvGrpSpPr>
          <p:cNvPr id="18" name="Group 18"/>
          <p:cNvGrpSpPr/>
          <p:nvPr/>
        </p:nvGrpSpPr>
        <p:grpSpPr>
          <a:xfrm rot="-10800000">
            <a:off x="-2231289" y="-454195"/>
            <a:ext cx="4462578" cy="4462578"/>
            <a:chOff x="0" y="0"/>
            <a:chExt cx="5950103" cy="5950103"/>
          </a:xfrm>
        </p:grpSpPr>
        <p:pic>
          <p:nvPicPr>
            <p:cNvPr id="19" name="Picture 19"/>
            <p:cNvPicPr>
              <a:picLocks noChangeAspect="1"/>
            </p:cNvPicPr>
            <p:nvPr/>
          </p:nvPicPr>
          <p:blipFill>
            <a:blip r:embed="rId11"/>
            <a:srcRect/>
            <a:stretch>
              <a:fillRect/>
            </a:stretch>
          </p:blipFill>
          <p:spPr>
            <a:xfrm>
              <a:off x="0" y="0"/>
              <a:ext cx="5950103" cy="5950103"/>
            </a:xfrm>
            <a:prstGeom prst="rect">
              <a:avLst/>
            </a:prstGeom>
          </p:spPr>
        </p:pic>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a:off x="0" y="463703"/>
              <a:ext cx="4152839" cy="4549923"/>
            </a:xfrm>
            <a:prstGeom prst="rect">
              <a:avLst/>
            </a:prstGeom>
          </p:spPr>
        </p:pic>
      </p:grpSp>
      <p:grpSp>
        <p:nvGrpSpPr>
          <p:cNvPr id="21" name="Group 21"/>
          <p:cNvGrpSpPr/>
          <p:nvPr/>
        </p:nvGrpSpPr>
        <p:grpSpPr>
          <a:xfrm>
            <a:off x="3208975" y="1994015"/>
            <a:ext cx="1777812" cy="518766"/>
            <a:chOff x="0" y="0"/>
            <a:chExt cx="6350000" cy="1852930"/>
          </a:xfrm>
        </p:grpSpPr>
        <p:sp>
          <p:nvSpPr>
            <p:cNvPr id="22" name="Freeform 22"/>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
        <p:nvSpPr>
          <p:cNvPr id="23" name="TextBox 23"/>
          <p:cNvSpPr txBox="1"/>
          <p:nvPr/>
        </p:nvSpPr>
        <p:spPr>
          <a:xfrm>
            <a:off x="10384433" y="6519357"/>
            <a:ext cx="2925262" cy="1635125"/>
          </a:xfrm>
          <a:prstGeom prst="rect">
            <a:avLst/>
          </a:prstGeom>
        </p:spPr>
        <p:txBody>
          <a:bodyPr lIns="0" tIns="0" rIns="0" bIns="0" rtlCol="0" anchor="t">
            <a:spAutoFit/>
          </a:bodyPr>
          <a:lstStyle/>
          <a:p>
            <a:pPr>
              <a:lnSpc>
                <a:spcPts val="3250"/>
              </a:lnSpc>
            </a:pPr>
            <a:r>
              <a:rPr lang="en-US" sz="2500">
                <a:solidFill>
                  <a:srgbClr val="FFFFFF"/>
                </a:solidFill>
                <a:latin typeface="Roboto"/>
              </a:rPr>
              <a:t>Step 3: Convert rating matrix into 3 lower dimensional matrix</a:t>
            </a:r>
          </a:p>
        </p:txBody>
      </p:sp>
      <p:sp>
        <p:nvSpPr>
          <p:cNvPr id="24" name="TextBox 24"/>
          <p:cNvSpPr txBox="1"/>
          <p:nvPr/>
        </p:nvSpPr>
        <p:spPr>
          <a:xfrm>
            <a:off x="5729849" y="298010"/>
            <a:ext cx="6828302"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SVD</a:t>
            </a:r>
          </a:p>
        </p:txBody>
      </p:sp>
      <p:sp>
        <p:nvSpPr>
          <p:cNvPr id="25" name="TextBox 25"/>
          <p:cNvSpPr txBox="1"/>
          <p:nvPr/>
        </p:nvSpPr>
        <p:spPr>
          <a:xfrm>
            <a:off x="543597" y="3979808"/>
            <a:ext cx="3375384" cy="815975"/>
          </a:xfrm>
          <a:prstGeom prst="rect">
            <a:avLst/>
          </a:prstGeom>
        </p:spPr>
        <p:txBody>
          <a:bodyPr lIns="0" tIns="0" rIns="0" bIns="0" rtlCol="0" anchor="t">
            <a:spAutoFit/>
          </a:bodyPr>
          <a:lstStyle/>
          <a:p>
            <a:pPr>
              <a:lnSpc>
                <a:spcPts val="3250"/>
              </a:lnSpc>
            </a:pPr>
            <a:r>
              <a:rPr lang="en-US" sz="2499">
                <a:solidFill>
                  <a:srgbClr val="191919"/>
                </a:solidFill>
                <a:latin typeface="Roboto"/>
              </a:rPr>
              <a:t>Step 1: Take the movie dateset</a:t>
            </a:r>
          </a:p>
        </p:txBody>
      </p:sp>
      <p:sp>
        <p:nvSpPr>
          <p:cNvPr id="26" name="TextBox 26"/>
          <p:cNvSpPr txBox="1"/>
          <p:nvPr/>
        </p:nvSpPr>
        <p:spPr>
          <a:xfrm>
            <a:off x="5568179" y="3866872"/>
            <a:ext cx="3053802" cy="816002"/>
          </a:xfrm>
          <a:prstGeom prst="rect">
            <a:avLst/>
          </a:prstGeom>
        </p:spPr>
        <p:txBody>
          <a:bodyPr lIns="0" tIns="0" rIns="0" bIns="0" rtlCol="0" anchor="t">
            <a:spAutoFit/>
          </a:bodyPr>
          <a:lstStyle/>
          <a:p>
            <a:pPr>
              <a:lnSpc>
                <a:spcPts val="3247"/>
              </a:lnSpc>
            </a:pPr>
            <a:r>
              <a:rPr lang="en-US" sz="2497">
                <a:solidFill>
                  <a:srgbClr val="FFFFFF"/>
                </a:solidFill>
                <a:latin typeface="Roboto"/>
              </a:rPr>
              <a:t>Step 2: Convert in into rating matrix</a:t>
            </a:r>
          </a:p>
        </p:txBody>
      </p:sp>
      <p:sp>
        <p:nvSpPr>
          <p:cNvPr id="27" name="TextBox 27"/>
          <p:cNvSpPr txBox="1"/>
          <p:nvPr/>
        </p:nvSpPr>
        <p:spPr>
          <a:xfrm>
            <a:off x="4805326" y="5114925"/>
            <a:ext cx="3826259" cy="1635125"/>
          </a:xfrm>
          <a:prstGeom prst="rect">
            <a:avLst/>
          </a:prstGeom>
        </p:spPr>
        <p:txBody>
          <a:bodyPr lIns="0" tIns="0" rIns="0" bIns="0" rtlCol="0" anchor="t">
            <a:spAutoFit/>
          </a:bodyPr>
          <a:lstStyle/>
          <a:p>
            <a:pPr>
              <a:lnSpc>
                <a:spcPts val="3250"/>
              </a:lnSpc>
            </a:pPr>
            <a:r>
              <a:rPr lang="en-US" sz="2500">
                <a:solidFill>
                  <a:srgbClr val="FFFFFF"/>
                </a:solidFill>
                <a:latin typeface="Roboto"/>
              </a:rPr>
              <a:t>K is number of latent factors. Optimal value of K is selected by using RMSE values .</a:t>
            </a:r>
          </a:p>
        </p:txBody>
      </p:sp>
      <p:sp>
        <p:nvSpPr>
          <p:cNvPr id="28" name="TextBox 28"/>
          <p:cNvSpPr txBox="1"/>
          <p:nvPr/>
        </p:nvSpPr>
        <p:spPr>
          <a:xfrm>
            <a:off x="15211744" y="1911634"/>
            <a:ext cx="2622433" cy="796940"/>
          </a:xfrm>
          <a:prstGeom prst="rect">
            <a:avLst/>
          </a:prstGeom>
        </p:spPr>
        <p:txBody>
          <a:bodyPr lIns="0" tIns="0" rIns="0" bIns="0" rtlCol="0" anchor="t">
            <a:spAutoFit/>
          </a:bodyPr>
          <a:lstStyle/>
          <a:p>
            <a:pPr>
              <a:lnSpc>
                <a:spcPts val="3154"/>
              </a:lnSpc>
            </a:pPr>
            <a:r>
              <a:rPr lang="en-US" sz="2426">
                <a:solidFill>
                  <a:srgbClr val="FFFFFF"/>
                </a:solidFill>
                <a:latin typeface="Roboto"/>
              </a:rPr>
              <a:t>orthogonal left singular matrix</a:t>
            </a:r>
          </a:p>
        </p:txBody>
      </p:sp>
      <p:sp>
        <p:nvSpPr>
          <p:cNvPr id="29" name="TextBox 29"/>
          <p:cNvSpPr txBox="1"/>
          <p:nvPr/>
        </p:nvSpPr>
        <p:spPr>
          <a:xfrm>
            <a:off x="15229909" y="6233076"/>
            <a:ext cx="2357366" cy="402112"/>
          </a:xfrm>
          <a:prstGeom prst="rect">
            <a:avLst/>
          </a:prstGeom>
        </p:spPr>
        <p:txBody>
          <a:bodyPr lIns="0" tIns="0" rIns="0" bIns="0" rtlCol="0" anchor="t">
            <a:spAutoFit/>
          </a:bodyPr>
          <a:lstStyle/>
          <a:p>
            <a:pPr>
              <a:lnSpc>
                <a:spcPts val="3154"/>
              </a:lnSpc>
            </a:pPr>
            <a:r>
              <a:rPr lang="en-US" sz="2426">
                <a:solidFill>
                  <a:srgbClr val="FFFFFF"/>
                </a:solidFill>
                <a:latin typeface="Roboto"/>
              </a:rPr>
              <a:t>diagonal matrix</a:t>
            </a:r>
          </a:p>
        </p:txBody>
      </p:sp>
      <p:sp>
        <p:nvSpPr>
          <p:cNvPr id="30" name="TextBox 30"/>
          <p:cNvSpPr txBox="1"/>
          <p:nvPr/>
        </p:nvSpPr>
        <p:spPr>
          <a:xfrm>
            <a:off x="13878592" y="8828012"/>
            <a:ext cx="2702633" cy="796940"/>
          </a:xfrm>
          <a:prstGeom prst="rect">
            <a:avLst/>
          </a:prstGeom>
        </p:spPr>
        <p:txBody>
          <a:bodyPr lIns="0" tIns="0" rIns="0" bIns="0" rtlCol="0" anchor="t">
            <a:spAutoFit/>
          </a:bodyPr>
          <a:lstStyle/>
          <a:p>
            <a:pPr>
              <a:lnSpc>
                <a:spcPts val="3154"/>
              </a:lnSpc>
            </a:pPr>
            <a:r>
              <a:rPr lang="en-US" sz="2426">
                <a:solidFill>
                  <a:srgbClr val="FFFFFF"/>
                </a:solidFill>
                <a:latin typeface="Roboto"/>
              </a:rPr>
              <a:t>orthogonal right singular matrix</a:t>
            </a:r>
          </a:p>
        </p:txBody>
      </p:sp>
      <p:sp>
        <p:nvSpPr>
          <p:cNvPr id="31" name="TextBox 31"/>
          <p:cNvSpPr txBox="1"/>
          <p:nvPr/>
        </p:nvSpPr>
        <p:spPr>
          <a:xfrm>
            <a:off x="843275" y="8841869"/>
            <a:ext cx="2063605" cy="815975"/>
          </a:xfrm>
          <a:prstGeom prst="rect">
            <a:avLst/>
          </a:prstGeom>
        </p:spPr>
        <p:txBody>
          <a:bodyPr lIns="0" tIns="0" rIns="0" bIns="0" rtlCol="0" anchor="t">
            <a:spAutoFit/>
          </a:bodyPr>
          <a:lstStyle/>
          <a:p>
            <a:pPr>
              <a:lnSpc>
                <a:spcPts val="3250"/>
              </a:lnSpc>
            </a:pPr>
            <a:r>
              <a:rPr lang="en-US" sz="2500">
                <a:solidFill>
                  <a:srgbClr val="191919"/>
                </a:solidFill>
                <a:latin typeface="Roboto"/>
              </a:rPr>
              <a:t>Predicted Rating Matrix</a:t>
            </a:r>
          </a:p>
        </p:txBody>
      </p:sp>
      <p:sp>
        <p:nvSpPr>
          <p:cNvPr id="32" name="TextBox 32"/>
          <p:cNvSpPr txBox="1"/>
          <p:nvPr/>
        </p:nvSpPr>
        <p:spPr>
          <a:xfrm>
            <a:off x="5568179" y="8825981"/>
            <a:ext cx="3063405" cy="1635152"/>
          </a:xfrm>
          <a:prstGeom prst="rect">
            <a:avLst/>
          </a:prstGeom>
        </p:spPr>
        <p:txBody>
          <a:bodyPr lIns="0" tIns="0" rIns="0" bIns="0" rtlCol="0" anchor="t">
            <a:spAutoFit/>
          </a:bodyPr>
          <a:lstStyle/>
          <a:p>
            <a:pPr>
              <a:lnSpc>
                <a:spcPts val="3247"/>
              </a:lnSpc>
            </a:pPr>
            <a:endParaRPr/>
          </a:p>
          <a:p>
            <a:pPr>
              <a:lnSpc>
                <a:spcPts val="3247"/>
              </a:lnSpc>
            </a:pPr>
            <a:r>
              <a:rPr lang="en-US" sz="2497">
                <a:solidFill>
                  <a:srgbClr val="FFFFFF"/>
                </a:solidFill>
                <a:latin typeface="Roboto"/>
              </a:rPr>
              <a:t>Step 4: Calculate the product of 3 matrix</a:t>
            </a:r>
          </a:p>
          <a:p>
            <a:pPr>
              <a:lnSpc>
                <a:spcPts val="3247"/>
              </a:lnSpc>
            </a:pPr>
            <a:endParaRPr lang="en-US" sz="2497">
              <a:solidFill>
                <a:srgbClr val="FFFFFF"/>
              </a:solidFill>
              <a:latin typeface="Roboto"/>
            </a:endParaRPr>
          </a:p>
        </p:txBody>
      </p:sp>
      <p:grpSp>
        <p:nvGrpSpPr>
          <p:cNvPr id="33" name="Group 33"/>
          <p:cNvGrpSpPr/>
          <p:nvPr/>
        </p:nvGrpSpPr>
        <p:grpSpPr>
          <a:xfrm rot="2313865">
            <a:off x="8717392" y="3654011"/>
            <a:ext cx="2262999" cy="518766"/>
            <a:chOff x="0" y="0"/>
            <a:chExt cx="8082993" cy="1852930"/>
          </a:xfrm>
        </p:grpSpPr>
        <p:sp>
          <p:nvSpPr>
            <p:cNvPr id="34" name="Freeform 34"/>
            <p:cNvSpPr/>
            <p:nvPr/>
          </p:nvSpPr>
          <p:spPr>
            <a:xfrm>
              <a:off x="0" y="0"/>
              <a:ext cx="8082993" cy="1854200"/>
            </a:xfrm>
            <a:custGeom>
              <a:avLst/>
              <a:gdLst/>
              <a:ahLst/>
              <a:cxnLst/>
              <a:rect l="l" t="t" r="r" b="b"/>
              <a:pathLst>
                <a:path w="8082993" h="1854200">
                  <a:moveTo>
                    <a:pt x="7982663" y="739140"/>
                  </a:moveTo>
                  <a:lnTo>
                    <a:pt x="7061913" y="49530"/>
                  </a:lnTo>
                  <a:cubicBezTo>
                    <a:pt x="7017463" y="16510"/>
                    <a:pt x="6969203" y="0"/>
                    <a:pt x="6919674" y="0"/>
                  </a:cubicBezTo>
                  <a:cubicBezTo>
                    <a:pt x="6814263" y="0"/>
                    <a:pt x="6736793" y="81280"/>
                    <a:pt x="6736793" y="194310"/>
                  </a:cubicBezTo>
                  <a:lnTo>
                    <a:pt x="6736793" y="605790"/>
                  </a:lnTo>
                  <a:lnTo>
                    <a:pt x="313690" y="605790"/>
                  </a:lnTo>
                  <a:cubicBezTo>
                    <a:pt x="139700" y="609600"/>
                    <a:pt x="0" y="751840"/>
                    <a:pt x="0" y="927100"/>
                  </a:cubicBezTo>
                  <a:cubicBezTo>
                    <a:pt x="0" y="1102360"/>
                    <a:pt x="139700" y="1244600"/>
                    <a:pt x="313690" y="1248410"/>
                  </a:cubicBezTo>
                  <a:lnTo>
                    <a:pt x="6736793" y="1248410"/>
                  </a:lnTo>
                  <a:lnTo>
                    <a:pt x="6736793" y="1659890"/>
                  </a:lnTo>
                  <a:cubicBezTo>
                    <a:pt x="6736793" y="1772920"/>
                    <a:pt x="6814263" y="1854200"/>
                    <a:pt x="6919673" y="1854200"/>
                  </a:cubicBezTo>
                  <a:cubicBezTo>
                    <a:pt x="6969203" y="1854200"/>
                    <a:pt x="7017463" y="1836420"/>
                    <a:pt x="7061913" y="1803400"/>
                  </a:cubicBezTo>
                  <a:lnTo>
                    <a:pt x="7982663" y="1115060"/>
                  </a:lnTo>
                  <a:cubicBezTo>
                    <a:pt x="8046163" y="1066800"/>
                    <a:pt x="8082993" y="998220"/>
                    <a:pt x="8082993" y="927100"/>
                  </a:cubicBezTo>
                  <a:cubicBezTo>
                    <a:pt x="8082993" y="854710"/>
                    <a:pt x="8046163" y="787400"/>
                    <a:pt x="7982663" y="739140"/>
                  </a:cubicBezTo>
                  <a:close/>
                </a:path>
              </a:pathLst>
            </a:custGeom>
            <a:solidFill>
              <a:srgbClr val="55A4A5"/>
            </a:solidFill>
          </p:spPr>
          <p:txBody>
            <a:bodyPr/>
            <a:lstStyle/>
            <a:p>
              <a:endParaRPr lang="en-US"/>
            </a:p>
          </p:txBody>
        </p:sp>
      </p:grpSp>
      <p:grpSp>
        <p:nvGrpSpPr>
          <p:cNvPr id="35" name="Group 35"/>
          <p:cNvGrpSpPr/>
          <p:nvPr/>
        </p:nvGrpSpPr>
        <p:grpSpPr>
          <a:xfrm rot="9130278">
            <a:off x="8115088" y="7361216"/>
            <a:ext cx="2057823" cy="518766"/>
            <a:chOff x="0" y="0"/>
            <a:chExt cx="7350146" cy="1852930"/>
          </a:xfrm>
        </p:grpSpPr>
        <p:sp>
          <p:nvSpPr>
            <p:cNvPr id="36" name="Freeform 36"/>
            <p:cNvSpPr/>
            <p:nvPr/>
          </p:nvSpPr>
          <p:spPr>
            <a:xfrm>
              <a:off x="0" y="0"/>
              <a:ext cx="7350146" cy="1854200"/>
            </a:xfrm>
            <a:custGeom>
              <a:avLst/>
              <a:gdLst/>
              <a:ahLst/>
              <a:cxnLst/>
              <a:rect l="l" t="t" r="r" b="b"/>
              <a:pathLst>
                <a:path w="7350146" h="1854200">
                  <a:moveTo>
                    <a:pt x="7249816" y="739140"/>
                  </a:moveTo>
                  <a:lnTo>
                    <a:pt x="6329066" y="49530"/>
                  </a:lnTo>
                  <a:cubicBezTo>
                    <a:pt x="6284616" y="16510"/>
                    <a:pt x="6236356" y="0"/>
                    <a:pt x="6186826" y="0"/>
                  </a:cubicBezTo>
                  <a:cubicBezTo>
                    <a:pt x="6081416" y="0"/>
                    <a:pt x="6003946" y="81280"/>
                    <a:pt x="6003946" y="194310"/>
                  </a:cubicBezTo>
                  <a:lnTo>
                    <a:pt x="6003946" y="605790"/>
                  </a:lnTo>
                  <a:lnTo>
                    <a:pt x="313690" y="605790"/>
                  </a:lnTo>
                  <a:cubicBezTo>
                    <a:pt x="139700" y="609600"/>
                    <a:pt x="0" y="751840"/>
                    <a:pt x="0" y="927100"/>
                  </a:cubicBezTo>
                  <a:cubicBezTo>
                    <a:pt x="0" y="1102360"/>
                    <a:pt x="139700" y="1244600"/>
                    <a:pt x="313690" y="1248410"/>
                  </a:cubicBezTo>
                  <a:lnTo>
                    <a:pt x="6003946" y="1248410"/>
                  </a:lnTo>
                  <a:lnTo>
                    <a:pt x="6003946" y="1659890"/>
                  </a:lnTo>
                  <a:cubicBezTo>
                    <a:pt x="6003946" y="1772920"/>
                    <a:pt x="6081416" y="1854200"/>
                    <a:pt x="6186825" y="1854200"/>
                  </a:cubicBezTo>
                  <a:cubicBezTo>
                    <a:pt x="6236356" y="1854200"/>
                    <a:pt x="6284616" y="1836420"/>
                    <a:pt x="6329066" y="1803400"/>
                  </a:cubicBezTo>
                  <a:lnTo>
                    <a:pt x="7249816" y="1115060"/>
                  </a:lnTo>
                  <a:cubicBezTo>
                    <a:pt x="7313316" y="1066800"/>
                    <a:pt x="7350146" y="998220"/>
                    <a:pt x="7350146" y="927100"/>
                  </a:cubicBezTo>
                  <a:cubicBezTo>
                    <a:pt x="7350146" y="854710"/>
                    <a:pt x="7313316" y="787400"/>
                    <a:pt x="7249816" y="739140"/>
                  </a:cubicBezTo>
                  <a:close/>
                </a:path>
              </a:pathLst>
            </a:custGeom>
            <a:solidFill>
              <a:srgbClr val="55A4A5"/>
            </a:solidFill>
          </p:spPr>
          <p:txBody>
            <a:bodyPr/>
            <a:lstStyle/>
            <a:p>
              <a:endParaRPr lang="en-US"/>
            </a:p>
          </p:txBody>
        </p:sp>
      </p:grpSp>
      <p:grpSp>
        <p:nvGrpSpPr>
          <p:cNvPr id="37" name="Group 37"/>
          <p:cNvGrpSpPr/>
          <p:nvPr/>
        </p:nvGrpSpPr>
        <p:grpSpPr>
          <a:xfrm rot="-10800000">
            <a:off x="3918981" y="7635717"/>
            <a:ext cx="1765818" cy="518766"/>
            <a:chOff x="0" y="0"/>
            <a:chExt cx="6307159" cy="1852930"/>
          </a:xfrm>
        </p:grpSpPr>
        <p:sp>
          <p:nvSpPr>
            <p:cNvPr id="38" name="Freeform 38"/>
            <p:cNvSpPr/>
            <p:nvPr/>
          </p:nvSpPr>
          <p:spPr>
            <a:xfrm>
              <a:off x="0" y="0"/>
              <a:ext cx="6307158" cy="1854200"/>
            </a:xfrm>
            <a:custGeom>
              <a:avLst/>
              <a:gdLst/>
              <a:ahLst/>
              <a:cxnLst/>
              <a:rect l="l" t="t" r="r" b="b"/>
              <a:pathLst>
                <a:path w="6307158" h="1854200">
                  <a:moveTo>
                    <a:pt x="6206829" y="739140"/>
                  </a:moveTo>
                  <a:lnTo>
                    <a:pt x="5286079" y="49530"/>
                  </a:lnTo>
                  <a:cubicBezTo>
                    <a:pt x="5241629" y="16510"/>
                    <a:pt x="5193369" y="0"/>
                    <a:pt x="5143839" y="0"/>
                  </a:cubicBezTo>
                  <a:cubicBezTo>
                    <a:pt x="5038429" y="0"/>
                    <a:pt x="4960958" y="81280"/>
                    <a:pt x="4960958" y="194310"/>
                  </a:cubicBezTo>
                  <a:lnTo>
                    <a:pt x="4960958" y="605790"/>
                  </a:lnTo>
                  <a:lnTo>
                    <a:pt x="313690" y="605790"/>
                  </a:lnTo>
                  <a:cubicBezTo>
                    <a:pt x="139700" y="609600"/>
                    <a:pt x="0" y="751840"/>
                    <a:pt x="0" y="927100"/>
                  </a:cubicBezTo>
                  <a:cubicBezTo>
                    <a:pt x="0" y="1102360"/>
                    <a:pt x="139700" y="1244600"/>
                    <a:pt x="313690" y="1248410"/>
                  </a:cubicBezTo>
                  <a:lnTo>
                    <a:pt x="4960958" y="1248410"/>
                  </a:lnTo>
                  <a:lnTo>
                    <a:pt x="4960958" y="1659890"/>
                  </a:lnTo>
                  <a:cubicBezTo>
                    <a:pt x="4960958" y="1772920"/>
                    <a:pt x="5038429" y="1854200"/>
                    <a:pt x="5143838" y="1854200"/>
                  </a:cubicBezTo>
                  <a:cubicBezTo>
                    <a:pt x="5193369" y="1854200"/>
                    <a:pt x="5241629" y="1836420"/>
                    <a:pt x="5286079" y="1803400"/>
                  </a:cubicBezTo>
                  <a:lnTo>
                    <a:pt x="6206829" y="1115060"/>
                  </a:lnTo>
                  <a:cubicBezTo>
                    <a:pt x="6270329" y="1066800"/>
                    <a:pt x="6307158" y="998220"/>
                    <a:pt x="6307158" y="927100"/>
                  </a:cubicBezTo>
                  <a:cubicBezTo>
                    <a:pt x="6307158" y="854710"/>
                    <a:pt x="6270329" y="787400"/>
                    <a:pt x="6206829" y="739140"/>
                  </a:cubicBezTo>
                  <a:close/>
                </a:path>
              </a:pathLst>
            </a:custGeom>
            <a:solidFill>
              <a:srgbClr val="55A4A5"/>
            </a:solidFill>
          </p:spPr>
          <p:txBody>
            <a:bodyPr/>
            <a:lstStyle/>
            <a:p>
              <a:endParaRPr lang="en-US"/>
            </a:p>
          </p:txBody>
        </p:sp>
      </p:grpSp>
      <p:grpSp>
        <p:nvGrpSpPr>
          <p:cNvPr id="39" name="Group 39"/>
          <p:cNvGrpSpPr/>
          <p:nvPr/>
        </p:nvGrpSpPr>
        <p:grpSpPr>
          <a:xfrm>
            <a:off x="16278906" y="6265398"/>
            <a:ext cx="4462578" cy="4462578"/>
            <a:chOff x="0" y="0"/>
            <a:chExt cx="5950103" cy="5950103"/>
          </a:xfrm>
        </p:grpSpPr>
        <p:pic>
          <p:nvPicPr>
            <p:cNvPr id="40" name="Picture 40"/>
            <p:cNvPicPr>
              <a:picLocks noChangeAspect="1"/>
            </p:cNvPicPr>
            <p:nvPr/>
          </p:nvPicPr>
          <p:blipFill>
            <a:blip r:embed="rId11"/>
            <a:srcRect/>
            <a:stretch>
              <a:fillRect/>
            </a:stretch>
          </p:blipFill>
          <p:spPr>
            <a:xfrm>
              <a:off x="0" y="0"/>
              <a:ext cx="5950103" cy="5950103"/>
            </a:xfrm>
            <a:prstGeom prst="rect">
              <a:avLst/>
            </a:prstGeom>
          </p:spPr>
        </p:pic>
        <p:pic>
          <p:nvPicPr>
            <p:cNvPr id="41" name="Picture 4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800000">
              <a:off x="0" y="463703"/>
              <a:ext cx="4152839" cy="4549923"/>
            </a:xfrm>
            <a:prstGeom prst="rect">
              <a:avLst/>
            </a:prstGeom>
          </p:spPr>
        </p:pic>
      </p:grpSp>
      <p:pic>
        <p:nvPicPr>
          <p:cNvPr id="42" name="Picture 42"/>
          <p:cNvPicPr>
            <a:picLocks noChangeAspect="1"/>
          </p:cNvPicPr>
          <p:nvPr/>
        </p:nvPicPr>
        <p:blipFill>
          <a:blip r:embed="rId16"/>
          <a:srcRect/>
          <a:stretch>
            <a:fillRect/>
          </a:stretch>
        </p:blipFill>
        <p:spPr>
          <a:xfrm>
            <a:off x="10974940" y="3497866"/>
            <a:ext cx="1583211" cy="906418"/>
          </a:xfrm>
          <a:prstGeom prst="rect">
            <a:avLst/>
          </a:prstGeom>
        </p:spPr>
      </p:pic>
      <p:sp>
        <p:nvSpPr>
          <p:cNvPr id="43" name="TextBox 43"/>
          <p:cNvSpPr txBox="1"/>
          <p:nvPr/>
        </p:nvSpPr>
        <p:spPr>
          <a:xfrm>
            <a:off x="16278906" y="37414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2169946"/>
            <a:ext cx="4936381" cy="6574001"/>
            <a:chOff x="0" y="0"/>
            <a:chExt cx="6581842" cy="876533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48561" y="0"/>
              <a:ext cx="4733281" cy="876533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15406"/>
              <a:ext cx="2323358" cy="2701579"/>
            </a:xfrm>
            <a:prstGeom prst="rect">
              <a:avLst/>
            </a:prstGeom>
          </p:spPr>
        </p:pic>
      </p:grpSp>
      <p:pic>
        <p:nvPicPr>
          <p:cNvPr id="5" name="Picture 5"/>
          <p:cNvPicPr>
            <a:picLocks noChangeAspect="1"/>
          </p:cNvPicPr>
          <p:nvPr/>
        </p:nvPicPr>
        <p:blipFill>
          <a:blip r:embed="rId6"/>
          <a:srcRect/>
          <a:stretch>
            <a:fillRect/>
          </a:stretch>
        </p:blipFill>
        <p:spPr>
          <a:xfrm>
            <a:off x="0" y="2405610"/>
            <a:ext cx="8528093" cy="5135320"/>
          </a:xfrm>
          <a:prstGeom prst="rect">
            <a:avLst/>
          </a:prstGeom>
        </p:spPr>
      </p:pic>
      <p:pic>
        <p:nvPicPr>
          <p:cNvPr id="6" name="Picture 6"/>
          <p:cNvPicPr>
            <a:picLocks noChangeAspect="1"/>
          </p:cNvPicPr>
          <p:nvPr/>
        </p:nvPicPr>
        <p:blipFill>
          <a:blip r:embed="rId7"/>
          <a:srcRect/>
          <a:stretch>
            <a:fillRect/>
          </a:stretch>
        </p:blipFill>
        <p:spPr>
          <a:xfrm>
            <a:off x="8528093" y="2405610"/>
            <a:ext cx="8094354" cy="4939117"/>
          </a:xfrm>
          <a:prstGeom prst="rect">
            <a:avLst/>
          </a:prstGeom>
        </p:spPr>
      </p:pic>
      <p:sp>
        <p:nvSpPr>
          <p:cNvPr id="7" name="TextBox 7"/>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DATA ANALYSIS</a:t>
            </a:r>
          </a:p>
        </p:txBody>
      </p:sp>
      <p:sp>
        <p:nvSpPr>
          <p:cNvPr id="8" name="TextBox 8"/>
          <p:cNvSpPr txBox="1"/>
          <p:nvPr/>
        </p:nvSpPr>
        <p:spPr>
          <a:xfrm>
            <a:off x="15985595" y="490827"/>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KNN RESULTS</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pic>
        <p:nvPicPr>
          <p:cNvPr id="4" name="Picture 4"/>
          <p:cNvPicPr>
            <a:picLocks noChangeAspect="1"/>
          </p:cNvPicPr>
          <p:nvPr/>
        </p:nvPicPr>
        <p:blipFill>
          <a:blip r:embed="rId2"/>
          <a:srcRect/>
          <a:stretch>
            <a:fillRect/>
          </a:stretch>
        </p:blipFill>
        <p:spPr>
          <a:xfrm>
            <a:off x="3049959" y="2348793"/>
            <a:ext cx="12188081" cy="6308208"/>
          </a:xfrm>
          <a:prstGeom prst="rect">
            <a:avLst/>
          </a:prstGeom>
        </p:spPr>
      </p:pic>
      <p:sp>
        <p:nvSpPr>
          <p:cNvPr id="5" name="TextBox 5"/>
          <p:cNvSpPr txBox="1"/>
          <p:nvPr/>
        </p:nvSpPr>
        <p:spPr>
          <a:xfrm>
            <a:off x="15985595" y="490827"/>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12</a:t>
            </a:r>
          </a:p>
        </p:txBody>
      </p:sp>
      <p:grpSp>
        <p:nvGrpSpPr>
          <p:cNvPr id="6" name="Group 6"/>
          <p:cNvGrpSpPr/>
          <p:nvPr/>
        </p:nvGrpSpPr>
        <p:grpSpPr>
          <a:xfrm>
            <a:off x="-3488477" y="2112010"/>
            <a:ext cx="5223321" cy="6062980"/>
            <a:chOff x="0" y="0"/>
            <a:chExt cx="6964428" cy="8083973"/>
          </a:xfrm>
        </p:grpSpPr>
        <p:pic>
          <p:nvPicPr>
            <p:cNvPr id="7" name="Picture 7"/>
            <p:cNvPicPr>
              <a:picLocks noChangeAspect="1"/>
            </p:cNvPicPr>
            <p:nvPr/>
          </p:nvPicPr>
          <p:blipFill>
            <a:blip r:embed="rId3"/>
            <a:srcRect l="22848" t="13440" r="22848"/>
            <a:stretch>
              <a:fillRect/>
            </a:stretch>
          </p:blipFill>
          <p:spPr>
            <a:xfrm rot="5400000">
              <a:off x="486207" y="1605753"/>
              <a:ext cx="7209994" cy="574644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977741" cy="7209994"/>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5143500"/>
            <a:ext cx="9127359" cy="5080637"/>
          </a:xfrm>
          <a:prstGeom prst="rect">
            <a:avLst/>
          </a:prstGeom>
        </p:spPr>
      </p:pic>
      <p:pic>
        <p:nvPicPr>
          <p:cNvPr id="3" name="Picture 3"/>
          <p:cNvPicPr>
            <a:picLocks noChangeAspect="1"/>
          </p:cNvPicPr>
          <p:nvPr/>
        </p:nvPicPr>
        <p:blipFill>
          <a:blip r:embed="rId3"/>
          <a:srcRect/>
          <a:stretch>
            <a:fillRect/>
          </a:stretch>
        </p:blipFill>
        <p:spPr>
          <a:xfrm>
            <a:off x="8430796" y="1168724"/>
            <a:ext cx="8828504" cy="4037639"/>
          </a:xfrm>
          <a:prstGeom prst="rect">
            <a:avLst/>
          </a:prstGeom>
        </p:spPr>
      </p:pic>
      <p:sp>
        <p:nvSpPr>
          <p:cNvPr id="4" name="TextBox 4"/>
          <p:cNvSpPr txBox="1"/>
          <p:nvPr/>
        </p:nvSpPr>
        <p:spPr>
          <a:xfrm>
            <a:off x="4011862" y="229065"/>
            <a:ext cx="10264276" cy="990021"/>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SVD RESULTS</a:t>
            </a:r>
          </a:p>
        </p:txBody>
      </p:sp>
      <p:sp>
        <p:nvSpPr>
          <p:cNvPr id="5" name="TextBox 5"/>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6" name="TextBox 6"/>
          <p:cNvSpPr txBox="1"/>
          <p:nvPr/>
        </p:nvSpPr>
        <p:spPr>
          <a:xfrm>
            <a:off x="15985595" y="300441"/>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13</a:t>
            </a:r>
          </a:p>
        </p:txBody>
      </p:sp>
      <p:grpSp>
        <p:nvGrpSpPr>
          <p:cNvPr id="7" name="Group 7"/>
          <p:cNvGrpSpPr/>
          <p:nvPr/>
        </p:nvGrpSpPr>
        <p:grpSpPr>
          <a:xfrm rot="-10800000">
            <a:off x="-1816882" y="-456163"/>
            <a:ext cx="4462578" cy="4462578"/>
            <a:chOff x="0" y="0"/>
            <a:chExt cx="5950103" cy="5950103"/>
          </a:xfrm>
        </p:grpSpPr>
        <p:pic>
          <p:nvPicPr>
            <p:cNvPr id="8" name="Picture 8"/>
            <p:cNvPicPr>
              <a:picLocks noChangeAspect="1"/>
            </p:cNvPicPr>
            <p:nvPr/>
          </p:nvPicPr>
          <p:blipFill>
            <a:blip r:embed="rId4"/>
            <a:srcRect/>
            <a:stretch>
              <a:fillRect/>
            </a:stretch>
          </p:blipFill>
          <p:spPr>
            <a:xfrm>
              <a:off x="0" y="0"/>
              <a:ext cx="5950103" cy="5950103"/>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63703"/>
              <a:ext cx="4152839" cy="4549923"/>
            </a:xfrm>
            <a:prstGeom prst="rect">
              <a:avLst/>
            </a:prstGeom>
          </p:spPr>
        </p:pic>
      </p:grpSp>
      <p:grpSp>
        <p:nvGrpSpPr>
          <p:cNvPr id="10" name="Group 10"/>
          <p:cNvGrpSpPr/>
          <p:nvPr/>
        </p:nvGrpSpPr>
        <p:grpSpPr>
          <a:xfrm>
            <a:off x="15644318" y="6355740"/>
            <a:ext cx="4462578" cy="4462578"/>
            <a:chOff x="0" y="0"/>
            <a:chExt cx="5950103" cy="5950103"/>
          </a:xfrm>
        </p:grpSpPr>
        <p:pic>
          <p:nvPicPr>
            <p:cNvPr id="11" name="Picture 11"/>
            <p:cNvPicPr>
              <a:picLocks noChangeAspect="1"/>
            </p:cNvPicPr>
            <p:nvPr/>
          </p:nvPicPr>
          <p:blipFill>
            <a:blip r:embed="rId4"/>
            <a:srcRect/>
            <a:stretch>
              <a:fillRect/>
            </a:stretch>
          </p:blipFill>
          <p:spPr>
            <a:xfrm>
              <a:off x="0" y="0"/>
              <a:ext cx="5950103" cy="5950103"/>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63703"/>
              <a:ext cx="4152839" cy="454992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3438" y="1756953"/>
            <a:ext cx="8411477" cy="5014534"/>
          </a:xfrm>
          <a:prstGeom prst="rect">
            <a:avLst/>
          </a:prstGeom>
        </p:spPr>
      </p:pic>
      <p:pic>
        <p:nvPicPr>
          <p:cNvPr id="3" name="Picture 3"/>
          <p:cNvPicPr>
            <a:picLocks noChangeAspect="1"/>
          </p:cNvPicPr>
          <p:nvPr/>
        </p:nvPicPr>
        <p:blipFill>
          <a:blip r:embed="rId3"/>
          <a:srcRect/>
          <a:stretch>
            <a:fillRect/>
          </a:stretch>
        </p:blipFill>
        <p:spPr>
          <a:xfrm>
            <a:off x="9144000" y="5143500"/>
            <a:ext cx="9038941" cy="4794052"/>
          </a:xfrm>
          <a:prstGeom prst="rect">
            <a:avLst/>
          </a:prstGeom>
        </p:spPr>
      </p:pic>
      <p:sp>
        <p:nvSpPr>
          <p:cNvPr id="4" name="TextBox 4"/>
          <p:cNvSpPr txBox="1"/>
          <p:nvPr/>
        </p:nvSpPr>
        <p:spPr>
          <a:xfrm>
            <a:off x="4011862" y="757413"/>
            <a:ext cx="10264276" cy="999540"/>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ALS RESULTS</a:t>
            </a:r>
          </a:p>
        </p:txBody>
      </p:sp>
      <p:sp>
        <p:nvSpPr>
          <p:cNvPr id="5" name="TextBox 5"/>
          <p:cNvSpPr txBox="1"/>
          <p:nvPr/>
        </p:nvSpPr>
        <p:spPr>
          <a:xfrm>
            <a:off x="15349771" y="490827"/>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14</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4172" y="8459390"/>
            <a:ext cx="3655220" cy="365522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3476" y="-1707881"/>
            <a:ext cx="3655220" cy="3655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4883" y="1872191"/>
            <a:ext cx="8534194" cy="6252254"/>
          </a:xfrm>
          <a:prstGeom prst="rect">
            <a:avLst/>
          </a:prstGeom>
        </p:spPr>
      </p:pic>
      <p:pic>
        <p:nvPicPr>
          <p:cNvPr id="3" name="Picture 3"/>
          <p:cNvPicPr>
            <a:picLocks noChangeAspect="1"/>
          </p:cNvPicPr>
          <p:nvPr/>
        </p:nvPicPr>
        <p:blipFill>
          <a:blip r:embed="rId3"/>
          <a:srcRect/>
          <a:stretch>
            <a:fillRect/>
          </a:stretch>
        </p:blipFill>
        <p:spPr>
          <a:xfrm>
            <a:off x="2245423" y="8324386"/>
            <a:ext cx="4986587" cy="1867828"/>
          </a:xfrm>
          <a:prstGeom prst="rect">
            <a:avLst/>
          </a:prstGeom>
        </p:spPr>
      </p:pic>
      <p:pic>
        <p:nvPicPr>
          <p:cNvPr id="4" name="Picture 4"/>
          <p:cNvPicPr>
            <a:picLocks noChangeAspect="1"/>
          </p:cNvPicPr>
          <p:nvPr/>
        </p:nvPicPr>
        <p:blipFill>
          <a:blip r:embed="rId4"/>
          <a:srcRect/>
          <a:stretch>
            <a:fillRect/>
          </a:stretch>
        </p:blipFill>
        <p:spPr>
          <a:xfrm>
            <a:off x="9699401" y="2666261"/>
            <a:ext cx="8182655" cy="2332057"/>
          </a:xfrm>
          <a:prstGeom prst="rect">
            <a:avLst/>
          </a:prstGeom>
        </p:spPr>
      </p:pic>
      <p:pic>
        <p:nvPicPr>
          <p:cNvPr id="5" name="Picture 5"/>
          <p:cNvPicPr>
            <a:picLocks noChangeAspect="1"/>
          </p:cNvPicPr>
          <p:nvPr/>
        </p:nvPicPr>
        <p:blipFill>
          <a:blip r:embed="rId5"/>
          <a:srcRect/>
          <a:stretch>
            <a:fillRect/>
          </a:stretch>
        </p:blipFill>
        <p:spPr>
          <a:xfrm>
            <a:off x="10646355" y="7526037"/>
            <a:ext cx="5485501" cy="1732263"/>
          </a:xfrm>
          <a:prstGeom prst="rect">
            <a:avLst/>
          </a:prstGeom>
        </p:spPr>
      </p:pic>
      <p:sp>
        <p:nvSpPr>
          <p:cNvPr id="6" name="TextBox 6"/>
          <p:cNvSpPr txBox="1"/>
          <p:nvPr/>
        </p:nvSpPr>
        <p:spPr>
          <a:xfrm>
            <a:off x="2958133" y="57150"/>
            <a:ext cx="11977697" cy="840740"/>
          </a:xfrm>
          <a:prstGeom prst="rect">
            <a:avLst/>
          </a:prstGeom>
        </p:spPr>
        <p:txBody>
          <a:bodyPr lIns="0" tIns="0" rIns="0" bIns="0" rtlCol="0" anchor="t">
            <a:spAutoFit/>
          </a:bodyPr>
          <a:lstStyle/>
          <a:p>
            <a:pPr algn="ctr">
              <a:lnSpc>
                <a:spcPts val="6490"/>
              </a:lnSpc>
            </a:pPr>
            <a:r>
              <a:rPr lang="en-US" sz="5900">
                <a:solidFill>
                  <a:srgbClr val="191824"/>
                </a:solidFill>
                <a:latin typeface="HK Grotesk Bold"/>
              </a:rPr>
              <a:t>PERFORMNCE ANALYSIS</a:t>
            </a:r>
          </a:p>
        </p:txBody>
      </p:sp>
      <p:sp>
        <p:nvSpPr>
          <p:cNvPr id="7" name="TextBox 7"/>
          <p:cNvSpPr txBox="1"/>
          <p:nvPr/>
        </p:nvSpPr>
        <p:spPr>
          <a:xfrm>
            <a:off x="16131856" y="490827"/>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15</a:t>
            </a:r>
          </a:p>
        </p:txBody>
      </p:sp>
      <p:sp>
        <p:nvSpPr>
          <p:cNvPr id="8" name="TextBox 8"/>
          <p:cNvSpPr txBox="1"/>
          <p:nvPr/>
        </p:nvSpPr>
        <p:spPr>
          <a:xfrm>
            <a:off x="2102900" y="1178805"/>
            <a:ext cx="3679779" cy="363192"/>
          </a:xfrm>
          <a:prstGeom prst="rect">
            <a:avLst/>
          </a:prstGeom>
        </p:spPr>
        <p:txBody>
          <a:bodyPr lIns="0" tIns="0" rIns="0" bIns="0" rtlCol="0" anchor="t">
            <a:spAutoFit/>
          </a:bodyPr>
          <a:lstStyle/>
          <a:p>
            <a:pPr algn="ctr">
              <a:lnSpc>
                <a:spcPts val="2760"/>
              </a:lnSpc>
            </a:pPr>
            <a:r>
              <a:rPr lang="en-US" sz="2509">
                <a:solidFill>
                  <a:srgbClr val="191824"/>
                </a:solidFill>
                <a:latin typeface="HK Grotesk Bold"/>
              </a:rPr>
              <a:t>ALS</a:t>
            </a:r>
          </a:p>
        </p:txBody>
      </p:sp>
      <p:sp>
        <p:nvSpPr>
          <p:cNvPr id="9" name="TextBox 9"/>
          <p:cNvSpPr txBox="1"/>
          <p:nvPr/>
        </p:nvSpPr>
        <p:spPr>
          <a:xfrm>
            <a:off x="12740420" y="1178805"/>
            <a:ext cx="3679779" cy="363192"/>
          </a:xfrm>
          <a:prstGeom prst="rect">
            <a:avLst/>
          </a:prstGeom>
        </p:spPr>
        <p:txBody>
          <a:bodyPr lIns="0" tIns="0" rIns="0" bIns="0" rtlCol="0" anchor="t">
            <a:spAutoFit/>
          </a:bodyPr>
          <a:lstStyle/>
          <a:p>
            <a:pPr algn="ctr">
              <a:lnSpc>
                <a:spcPts val="2760"/>
              </a:lnSpc>
            </a:pPr>
            <a:r>
              <a:rPr lang="en-US" sz="2509">
                <a:solidFill>
                  <a:srgbClr val="191824"/>
                </a:solidFill>
                <a:latin typeface="HK Grotesk Bold"/>
              </a:rPr>
              <a:t>SVD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889691" y="1121990"/>
            <a:ext cx="9095289" cy="990021"/>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CONCLUSION</a:t>
            </a:r>
          </a:p>
        </p:txBody>
      </p:sp>
      <p:grpSp>
        <p:nvGrpSpPr>
          <p:cNvPr id="3" name="Group 3"/>
          <p:cNvGrpSpPr/>
          <p:nvPr/>
        </p:nvGrpSpPr>
        <p:grpSpPr>
          <a:xfrm>
            <a:off x="7889691" y="3070509"/>
            <a:ext cx="9095289" cy="4441541"/>
            <a:chOff x="0" y="0"/>
            <a:chExt cx="12127052" cy="5922055"/>
          </a:xfrm>
        </p:grpSpPr>
        <p:sp>
          <p:nvSpPr>
            <p:cNvPr id="4" name="TextBox 4"/>
            <p:cNvSpPr txBox="1"/>
            <p:nvPr/>
          </p:nvSpPr>
          <p:spPr>
            <a:xfrm>
              <a:off x="0" y="-47625"/>
              <a:ext cx="12127052" cy="2438612"/>
            </a:xfrm>
            <a:prstGeom prst="rect">
              <a:avLst/>
            </a:prstGeom>
          </p:spPr>
          <p:txBody>
            <a:bodyPr lIns="0" tIns="0" rIns="0" bIns="0" rtlCol="0" anchor="t">
              <a:spAutoFit/>
            </a:bodyPr>
            <a:lstStyle/>
            <a:p>
              <a:pPr>
                <a:lnSpc>
                  <a:spcPts val="3640"/>
                </a:lnSpc>
              </a:pPr>
              <a:r>
                <a:rPr lang="en-US" sz="2799">
                  <a:solidFill>
                    <a:srgbClr val="FFFFFF"/>
                  </a:solidFill>
                  <a:latin typeface="Roboto"/>
                </a:rPr>
                <a:t>KNN algorithm is not precise for recommendation as it cannot deduce proper inference with large dimension labelled data, while ALS and SVD can overcome limitations of KNN.</a:t>
              </a:r>
            </a:p>
          </p:txBody>
        </p:sp>
        <p:sp>
          <p:nvSpPr>
            <p:cNvPr id="5" name="TextBox 5"/>
            <p:cNvSpPr txBox="1"/>
            <p:nvPr/>
          </p:nvSpPr>
          <p:spPr>
            <a:xfrm>
              <a:off x="0" y="3483443"/>
              <a:ext cx="12127052" cy="2438612"/>
            </a:xfrm>
            <a:prstGeom prst="rect">
              <a:avLst/>
            </a:prstGeom>
          </p:spPr>
          <p:txBody>
            <a:bodyPr lIns="0" tIns="0" rIns="0" bIns="0" rtlCol="0" anchor="t">
              <a:spAutoFit/>
            </a:bodyPr>
            <a:lstStyle/>
            <a:p>
              <a:pPr>
                <a:lnSpc>
                  <a:spcPts val="3640"/>
                </a:lnSpc>
              </a:pPr>
              <a:r>
                <a:rPr lang="en-US" sz="2800">
                  <a:solidFill>
                    <a:srgbClr val="FFFFFF"/>
                  </a:solidFill>
                  <a:latin typeface="Roboto"/>
                </a:rPr>
                <a:t>From the performance analysis of SVD and KNN, we can say that in matrix factorization SVD performs better than ALS which implies that SVD performs the best of all three algorithms.</a:t>
              </a:r>
            </a:p>
          </p:txBody>
        </p:sp>
      </p:grpSp>
      <p:grpSp>
        <p:nvGrpSpPr>
          <p:cNvPr id="6" name="Group 6"/>
          <p:cNvGrpSpPr/>
          <p:nvPr/>
        </p:nvGrpSpPr>
        <p:grpSpPr>
          <a:xfrm>
            <a:off x="1411277" y="2112010"/>
            <a:ext cx="5223321" cy="6062980"/>
            <a:chOff x="0" y="0"/>
            <a:chExt cx="6964428" cy="8083973"/>
          </a:xfrm>
        </p:grpSpPr>
        <p:pic>
          <p:nvPicPr>
            <p:cNvPr id="7" name="Picture 7"/>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
        <p:nvSpPr>
          <p:cNvPr id="9" name="TextBox 9"/>
          <p:cNvSpPr txBox="1"/>
          <p:nvPr/>
        </p:nvSpPr>
        <p:spPr>
          <a:xfrm>
            <a:off x="15985595" y="397949"/>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331" y="2290651"/>
            <a:ext cx="9823887" cy="6443980"/>
          </a:xfrm>
          <a:prstGeom prst="rect">
            <a:avLst/>
          </a:prstGeom>
        </p:spPr>
        <p:txBody>
          <a:bodyPr lIns="0" tIns="0" rIns="0" bIns="0" rtlCol="0" anchor="t">
            <a:spAutoFit/>
          </a:bodyPr>
          <a:lstStyle/>
          <a:p>
            <a:pPr marL="604520" lvl="1" indent="-302260">
              <a:lnSpc>
                <a:spcPts val="3919"/>
              </a:lnSpc>
              <a:buFont typeface="Arial"/>
              <a:buChar char="•"/>
            </a:pPr>
            <a:r>
              <a:rPr lang="en-US" sz="2800">
                <a:solidFill>
                  <a:srgbClr val="000000"/>
                </a:solidFill>
                <a:latin typeface="Roboto Bold"/>
              </a:rPr>
              <a:t>Our project aims around building a movie recommendation system based on Collaborative filtering. </a:t>
            </a:r>
          </a:p>
          <a:p>
            <a:pPr>
              <a:lnSpc>
                <a:spcPts val="3919"/>
              </a:lnSpc>
            </a:pPr>
            <a:endParaRPr lang="en-US" sz="2800">
              <a:solidFill>
                <a:srgbClr val="000000"/>
              </a:solidFill>
              <a:latin typeface="Roboto Bold"/>
            </a:endParaRPr>
          </a:p>
          <a:p>
            <a:pPr marL="604520" lvl="1" indent="-302260">
              <a:lnSpc>
                <a:spcPts val="3919"/>
              </a:lnSpc>
              <a:buFont typeface="Arial"/>
              <a:buChar char="•"/>
            </a:pPr>
            <a:r>
              <a:rPr lang="en-US" sz="2800">
                <a:solidFill>
                  <a:srgbClr val="000000"/>
                </a:solidFill>
                <a:latin typeface="Roboto Bold"/>
              </a:rPr>
              <a:t>In particular we look at implementing three algorithms of item based collaborative filtering:</a:t>
            </a:r>
          </a:p>
          <a:p>
            <a:pPr marL="1209040" lvl="2" indent="-403013">
              <a:lnSpc>
                <a:spcPts val="3919"/>
              </a:lnSpc>
              <a:buFont typeface="Arial"/>
              <a:buChar char="⚬"/>
            </a:pPr>
            <a:r>
              <a:rPr lang="en-US" sz="2800">
                <a:solidFill>
                  <a:srgbClr val="000000"/>
                </a:solidFill>
                <a:latin typeface="Roboto Bold"/>
              </a:rPr>
              <a:t>K-Nearest Neighbor's (KNN)</a:t>
            </a:r>
          </a:p>
          <a:p>
            <a:pPr marL="1209040" lvl="2" indent="-403013">
              <a:lnSpc>
                <a:spcPts val="3919"/>
              </a:lnSpc>
              <a:buFont typeface="Arial"/>
              <a:buChar char="⚬"/>
            </a:pPr>
            <a:r>
              <a:rPr lang="en-US" sz="2800">
                <a:solidFill>
                  <a:srgbClr val="000000"/>
                </a:solidFill>
                <a:latin typeface="Roboto Bold"/>
              </a:rPr>
              <a:t>Singular value decomposition(SVD)</a:t>
            </a:r>
          </a:p>
          <a:p>
            <a:pPr marL="1209039" lvl="2" indent="-403013">
              <a:lnSpc>
                <a:spcPts val="3919"/>
              </a:lnSpc>
              <a:buFont typeface="Arial"/>
              <a:buChar char="⚬"/>
            </a:pPr>
            <a:r>
              <a:rPr lang="en-US" sz="2800">
                <a:solidFill>
                  <a:srgbClr val="000000"/>
                </a:solidFill>
                <a:latin typeface="Roboto Bold"/>
              </a:rPr>
              <a:t>Alternating Least Squares (ALS).</a:t>
            </a:r>
          </a:p>
          <a:p>
            <a:pPr>
              <a:lnSpc>
                <a:spcPts val="3919"/>
              </a:lnSpc>
            </a:pPr>
            <a:endParaRPr lang="en-US" sz="2800">
              <a:solidFill>
                <a:srgbClr val="000000"/>
              </a:solidFill>
              <a:latin typeface="Roboto Bold"/>
            </a:endParaRPr>
          </a:p>
          <a:p>
            <a:pPr marL="604520" lvl="1" indent="-302260">
              <a:lnSpc>
                <a:spcPts val="3919"/>
              </a:lnSpc>
              <a:buFont typeface="Arial"/>
              <a:buChar char="•"/>
            </a:pPr>
            <a:r>
              <a:rPr lang="en-US" sz="2799">
                <a:solidFill>
                  <a:srgbClr val="000000"/>
                </a:solidFill>
                <a:latin typeface="Roboto Bold"/>
              </a:rPr>
              <a:t>This project uses movie-lens dataset which contains two files: movies.csv and rating.csv and has 9000 unique movies and 600 unique user . Total ratings in this dataset is around 300,000.</a:t>
            </a:r>
          </a:p>
        </p:txBody>
      </p:sp>
      <p:sp>
        <p:nvSpPr>
          <p:cNvPr id="3" name="TextBox 3"/>
          <p:cNvSpPr txBox="1"/>
          <p:nvPr/>
        </p:nvSpPr>
        <p:spPr>
          <a:xfrm>
            <a:off x="4921563" y="777660"/>
            <a:ext cx="8840238" cy="1019175"/>
          </a:xfrm>
          <a:prstGeom prst="rect">
            <a:avLst/>
          </a:prstGeom>
        </p:spPr>
        <p:txBody>
          <a:bodyPr lIns="0" tIns="0" rIns="0" bIns="0" rtlCol="0" anchor="t">
            <a:spAutoFit/>
          </a:bodyPr>
          <a:lstStyle/>
          <a:p>
            <a:pPr algn="ctr">
              <a:lnSpc>
                <a:spcPts val="8039"/>
              </a:lnSpc>
            </a:pPr>
            <a:r>
              <a:rPr lang="en-US" sz="6700">
                <a:solidFill>
                  <a:srgbClr val="191824"/>
                </a:solidFill>
                <a:latin typeface="HK Grotesk Bold"/>
              </a:rPr>
              <a:t>INTRODUCTION</a:t>
            </a:r>
          </a:p>
        </p:txBody>
      </p:sp>
      <p:sp>
        <p:nvSpPr>
          <p:cNvPr id="4" name="TextBox 4"/>
          <p:cNvSpPr txBox="1"/>
          <p:nvPr/>
        </p:nvSpPr>
        <p:spPr>
          <a:xfrm>
            <a:off x="15985595" y="234990"/>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02</a:t>
            </a:r>
          </a:p>
        </p:txBody>
      </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2"/>
            <a:srcRect/>
            <a:stretch>
              <a:fillRect/>
            </a:stretch>
          </p:blipFill>
          <p:spPr>
            <a:xfrm>
              <a:off x="0" y="0"/>
              <a:ext cx="5950103" cy="5950103"/>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grpSp>
        <p:nvGrpSpPr>
          <p:cNvPr id="8" name="Group 8"/>
          <p:cNvGrpSpPr/>
          <p:nvPr/>
        </p:nvGrpSpPr>
        <p:grpSpPr>
          <a:xfrm>
            <a:off x="15985595" y="6355740"/>
            <a:ext cx="4462578" cy="4462578"/>
            <a:chOff x="0" y="0"/>
            <a:chExt cx="5950103" cy="5950103"/>
          </a:xfrm>
        </p:grpSpPr>
        <p:pic>
          <p:nvPicPr>
            <p:cNvPr id="9" name="Picture 9"/>
            <p:cNvPicPr>
              <a:picLocks noChangeAspect="1"/>
            </p:cNvPicPr>
            <p:nvPr/>
          </p:nvPicPr>
          <p:blipFill>
            <a:blip r:embed="rId2"/>
            <a:srcRect/>
            <a:stretch>
              <a:fillRect/>
            </a:stretch>
          </p:blipFill>
          <p:spPr>
            <a:xfrm>
              <a:off x="0" y="0"/>
              <a:ext cx="5950103" cy="5950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pic>
        <p:nvPicPr>
          <p:cNvPr id="11" name="Picture 11"/>
          <p:cNvPicPr>
            <a:picLocks noChangeAspect="1"/>
          </p:cNvPicPr>
          <p:nvPr/>
        </p:nvPicPr>
        <p:blipFill>
          <a:blip r:embed="rId5"/>
          <a:srcRect/>
          <a:stretch>
            <a:fillRect/>
          </a:stretch>
        </p:blipFill>
        <p:spPr>
          <a:xfrm>
            <a:off x="10110562" y="2366851"/>
            <a:ext cx="8177438" cy="50109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02318" y="2824067"/>
            <a:ext cx="6783291" cy="6055385"/>
            <a:chOff x="0" y="0"/>
            <a:chExt cx="9044388" cy="8073846"/>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59290" y="0"/>
              <a:ext cx="4685098" cy="491756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170491"/>
              <a:ext cx="6137704" cy="5903355"/>
            </a:xfrm>
            <a:prstGeom prst="rect">
              <a:avLst/>
            </a:prstGeom>
          </p:spPr>
        </p:pic>
      </p:grpSp>
      <p:sp>
        <p:nvSpPr>
          <p:cNvPr id="5" name="AutoShape 5"/>
          <p:cNvSpPr/>
          <p:nvPr/>
        </p:nvSpPr>
        <p:spPr>
          <a:xfrm>
            <a:off x="0" y="0"/>
            <a:ext cx="10662086" cy="10287000"/>
          </a:xfrm>
          <a:prstGeom prst="rect">
            <a:avLst/>
          </a:prstGeom>
          <a:solidFill>
            <a:srgbClr val="191824"/>
          </a:solidFill>
        </p:spPr>
        <p:txBody>
          <a:bodyPr/>
          <a:lstStyle/>
          <a:p>
            <a:endParaRPr lang="en-US"/>
          </a:p>
        </p:txBody>
      </p:sp>
      <p:sp>
        <p:nvSpPr>
          <p:cNvPr id="6" name="TextBox 6"/>
          <p:cNvSpPr txBox="1"/>
          <p:nvPr/>
        </p:nvSpPr>
        <p:spPr>
          <a:xfrm>
            <a:off x="627406" y="776491"/>
            <a:ext cx="9139129" cy="951865"/>
          </a:xfrm>
          <a:prstGeom prst="rect">
            <a:avLst/>
          </a:prstGeom>
        </p:spPr>
        <p:txBody>
          <a:bodyPr lIns="0" tIns="0" rIns="0" bIns="0" rtlCol="0" anchor="t">
            <a:spAutoFit/>
          </a:bodyPr>
          <a:lstStyle/>
          <a:p>
            <a:pPr>
              <a:lnSpc>
                <a:spcPts val="7370"/>
              </a:lnSpc>
            </a:pPr>
            <a:r>
              <a:rPr lang="en-US" sz="6700">
                <a:solidFill>
                  <a:srgbClr val="FFFFFF"/>
                </a:solidFill>
                <a:latin typeface="HK Grotesk Bold"/>
              </a:rPr>
              <a:t>PROBLEM STATEMENT</a:t>
            </a:r>
          </a:p>
        </p:txBody>
      </p:sp>
      <p:sp>
        <p:nvSpPr>
          <p:cNvPr id="7" name="TextBox 7"/>
          <p:cNvSpPr txBox="1"/>
          <p:nvPr/>
        </p:nvSpPr>
        <p:spPr>
          <a:xfrm>
            <a:off x="15985595" y="319519"/>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03</a:t>
            </a:r>
          </a:p>
        </p:txBody>
      </p:sp>
      <p:sp>
        <p:nvSpPr>
          <p:cNvPr id="8" name="TextBox 8"/>
          <p:cNvSpPr txBox="1"/>
          <p:nvPr/>
        </p:nvSpPr>
        <p:spPr>
          <a:xfrm>
            <a:off x="142579" y="2382214"/>
            <a:ext cx="10108783" cy="6939218"/>
          </a:xfrm>
          <a:prstGeom prst="rect">
            <a:avLst/>
          </a:prstGeom>
        </p:spPr>
        <p:txBody>
          <a:bodyPr lIns="0" tIns="0" rIns="0" bIns="0" rtlCol="0" anchor="t">
            <a:spAutoFit/>
          </a:bodyPr>
          <a:lstStyle/>
          <a:p>
            <a:pPr marL="605048" lvl="1" indent="-302524">
              <a:lnSpc>
                <a:spcPts val="3923"/>
              </a:lnSpc>
              <a:buFont typeface="Arial"/>
              <a:buChar char="•"/>
            </a:pPr>
            <a:r>
              <a:rPr lang="en-US" sz="2802">
                <a:solidFill>
                  <a:srgbClr val="FFFFFF"/>
                </a:solidFill>
                <a:latin typeface="Roboto Bold"/>
              </a:rPr>
              <a:t>Can we recommend a movie based on the users previous preference and rating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recommend the movies based on given movie from the user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Given similar type of users can we recommend the movies rated by one user to the other similar users?</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recommend a movie, given there’s not enough data about the movie such as cast, release year, genres etc. ?</a:t>
            </a:r>
          </a:p>
          <a:p>
            <a:pPr>
              <a:lnSpc>
                <a:spcPts val="3923"/>
              </a:lnSpc>
            </a:pPr>
            <a:endParaRPr lang="en-US" sz="2802">
              <a:solidFill>
                <a:srgbClr val="FFFFFF"/>
              </a:solidFill>
              <a:latin typeface="Roboto Bold"/>
            </a:endParaRPr>
          </a:p>
          <a:p>
            <a:pPr marL="605048" lvl="1" indent="-302524">
              <a:lnSpc>
                <a:spcPts val="3923"/>
              </a:lnSpc>
              <a:buFont typeface="Arial"/>
              <a:buChar char="•"/>
            </a:pPr>
            <a:r>
              <a:rPr lang="en-US" sz="2802">
                <a:solidFill>
                  <a:srgbClr val="FFFFFF"/>
                </a:solidFill>
                <a:latin typeface="Roboto Bold"/>
              </a:rPr>
              <a:t>Can we compare different algorithms for recommender system?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3878508" y="2502040"/>
            <a:ext cx="5223321" cy="6062980"/>
            <a:chOff x="0" y="0"/>
            <a:chExt cx="6964428" cy="8083973"/>
          </a:xfrm>
        </p:grpSpPr>
        <p:pic>
          <p:nvPicPr>
            <p:cNvPr id="3" name="Picture 3"/>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grpSp>
        <p:nvGrpSpPr>
          <p:cNvPr id="5" name="Group 5"/>
          <p:cNvGrpSpPr/>
          <p:nvPr/>
        </p:nvGrpSpPr>
        <p:grpSpPr>
          <a:xfrm>
            <a:off x="16056711" y="6333731"/>
            <a:ext cx="4462578" cy="4462578"/>
            <a:chOff x="0" y="0"/>
            <a:chExt cx="5950103" cy="5950103"/>
          </a:xfrm>
        </p:grpSpPr>
        <p:pic>
          <p:nvPicPr>
            <p:cNvPr id="6" name="Picture 6"/>
            <p:cNvPicPr>
              <a:picLocks noChangeAspect="1"/>
            </p:cNvPicPr>
            <p:nvPr/>
          </p:nvPicPr>
          <p:blipFill>
            <a:blip r:embed="rId5"/>
            <a:srcRect/>
            <a:stretch>
              <a:fillRect/>
            </a:stretch>
          </p:blipFill>
          <p:spPr>
            <a:xfrm>
              <a:off x="0" y="0"/>
              <a:ext cx="5950103" cy="5950103"/>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63703"/>
              <a:ext cx="4152839" cy="4549923"/>
            </a:xfrm>
            <a:prstGeom prst="rect">
              <a:avLst/>
            </a:prstGeom>
          </p:spPr>
        </p:pic>
      </p:grpSp>
      <p:pic>
        <p:nvPicPr>
          <p:cNvPr id="8" name="Picture 8"/>
          <p:cNvPicPr>
            <a:picLocks noChangeAspect="1"/>
          </p:cNvPicPr>
          <p:nvPr/>
        </p:nvPicPr>
        <p:blipFill>
          <a:blip r:embed="rId8"/>
          <a:srcRect/>
          <a:stretch>
            <a:fillRect/>
          </a:stretch>
        </p:blipFill>
        <p:spPr>
          <a:xfrm>
            <a:off x="2064766" y="1404451"/>
            <a:ext cx="13920829" cy="8790835"/>
          </a:xfrm>
          <a:prstGeom prst="rect">
            <a:avLst/>
          </a:prstGeom>
        </p:spPr>
      </p:pic>
      <p:sp>
        <p:nvSpPr>
          <p:cNvPr id="9" name="TextBox 9"/>
          <p:cNvSpPr txBox="1"/>
          <p:nvPr/>
        </p:nvSpPr>
        <p:spPr>
          <a:xfrm>
            <a:off x="3145930" y="372536"/>
            <a:ext cx="11996139" cy="784225"/>
          </a:xfrm>
          <a:prstGeom prst="rect">
            <a:avLst/>
          </a:prstGeom>
        </p:spPr>
        <p:txBody>
          <a:bodyPr lIns="0" tIns="0" rIns="0" bIns="0" rtlCol="0" anchor="t">
            <a:spAutoFit/>
          </a:bodyPr>
          <a:lstStyle/>
          <a:p>
            <a:pPr algn="ctr">
              <a:lnSpc>
                <a:spcPts val="6050"/>
              </a:lnSpc>
            </a:pPr>
            <a:r>
              <a:rPr lang="en-US" sz="5500">
                <a:solidFill>
                  <a:srgbClr val="FFFFFF"/>
                </a:solidFill>
                <a:latin typeface="HK Grotesk Bold"/>
              </a:rPr>
              <a:t>GHANTT CHART</a:t>
            </a:r>
          </a:p>
        </p:txBody>
      </p:sp>
      <p:sp>
        <p:nvSpPr>
          <p:cNvPr id="10" name="TextBox 10"/>
          <p:cNvSpPr txBox="1"/>
          <p:nvPr/>
        </p:nvSpPr>
        <p:spPr>
          <a:xfrm>
            <a:off x="15985595" y="315386"/>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6170" y="-1604750"/>
            <a:ext cx="3655220" cy="365522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7610" y="8459390"/>
            <a:ext cx="3655220" cy="3655220"/>
          </a:xfrm>
          <a:prstGeom prst="rect">
            <a:avLst/>
          </a:prstGeom>
        </p:spPr>
      </p:pic>
      <p:grpSp>
        <p:nvGrpSpPr>
          <p:cNvPr id="4" name="Group 4"/>
          <p:cNvGrpSpPr/>
          <p:nvPr/>
        </p:nvGrpSpPr>
        <p:grpSpPr>
          <a:xfrm rot="8018869">
            <a:off x="4779526" y="3054558"/>
            <a:ext cx="2291423" cy="528138"/>
            <a:chOff x="0" y="0"/>
            <a:chExt cx="8039275" cy="1852930"/>
          </a:xfrm>
        </p:grpSpPr>
        <p:sp>
          <p:nvSpPr>
            <p:cNvPr id="5" name="Freeform 5"/>
            <p:cNvSpPr/>
            <p:nvPr/>
          </p:nvSpPr>
          <p:spPr>
            <a:xfrm>
              <a:off x="0" y="0"/>
              <a:ext cx="8039275" cy="1854200"/>
            </a:xfrm>
            <a:custGeom>
              <a:avLst/>
              <a:gdLst/>
              <a:ahLst/>
              <a:cxnLst/>
              <a:rect l="l" t="t" r="r" b="b"/>
              <a:pathLst>
                <a:path w="8039275" h="1854200">
                  <a:moveTo>
                    <a:pt x="7938945" y="739140"/>
                  </a:moveTo>
                  <a:lnTo>
                    <a:pt x="7018195" y="49530"/>
                  </a:lnTo>
                  <a:cubicBezTo>
                    <a:pt x="6973745" y="16510"/>
                    <a:pt x="6925485" y="0"/>
                    <a:pt x="6875955" y="0"/>
                  </a:cubicBezTo>
                  <a:cubicBezTo>
                    <a:pt x="6770545" y="0"/>
                    <a:pt x="6693075" y="81280"/>
                    <a:pt x="6693075" y="194310"/>
                  </a:cubicBezTo>
                  <a:lnTo>
                    <a:pt x="6693075" y="605790"/>
                  </a:lnTo>
                  <a:lnTo>
                    <a:pt x="313690" y="605790"/>
                  </a:lnTo>
                  <a:cubicBezTo>
                    <a:pt x="139700" y="609600"/>
                    <a:pt x="0" y="751840"/>
                    <a:pt x="0" y="927100"/>
                  </a:cubicBezTo>
                  <a:cubicBezTo>
                    <a:pt x="0" y="1102360"/>
                    <a:pt x="139700" y="1244600"/>
                    <a:pt x="313690" y="1248410"/>
                  </a:cubicBezTo>
                  <a:lnTo>
                    <a:pt x="6693075" y="1248410"/>
                  </a:lnTo>
                  <a:lnTo>
                    <a:pt x="6693075" y="1659890"/>
                  </a:lnTo>
                  <a:cubicBezTo>
                    <a:pt x="6693075" y="1772920"/>
                    <a:pt x="6770545" y="1854200"/>
                    <a:pt x="6875955" y="1854200"/>
                  </a:cubicBezTo>
                  <a:cubicBezTo>
                    <a:pt x="6925485" y="1854200"/>
                    <a:pt x="6973745" y="1836420"/>
                    <a:pt x="7018195" y="1803400"/>
                  </a:cubicBezTo>
                  <a:lnTo>
                    <a:pt x="7938945" y="1115060"/>
                  </a:lnTo>
                  <a:cubicBezTo>
                    <a:pt x="8002445" y="1066800"/>
                    <a:pt x="8039275" y="998220"/>
                    <a:pt x="8039275" y="927100"/>
                  </a:cubicBezTo>
                  <a:cubicBezTo>
                    <a:pt x="8039275" y="854710"/>
                    <a:pt x="8002445" y="787400"/>
                    <a:pt x="7938945" y="739140"/>
                  </a:cubicBezTo>
                  <a:close/>
                </a:path>
              </a:pathLst>
            </a:custGeom>
            <a:solidFill>
              <a:srgbClr val="55A4A5"/>
            </a:solidFill>
          </p:spPr>
          <p:txBody>
            <a:bodyPr/>
            <a:lstStyle/>
            <a:p>
              <a:endParaRPr lang="en-US"/>
            </a:p>
          </p:txBody>
        </p:sp>
      </p:grpSp>
      <p:sp>
        <p:nvSpPr>
          <p:cNvPr id="6" name="TextBox 6"/>
          <p:cNvSpPr txBox="1"/>
          <p:nvPr/>
        </p:nvSpPr>
        <p:spPr>
          <a:xfrm>
            <a:off x="2505584" y="705078"/>
            <a:ext cx="13276832" cy="1034415"/>
          </a:xfrm>
          <a:prstGeom prst="rect">
            <a:avLst/>
          </a:prstGeom>
        </p:spPr>
        <p:txBody>
          <a:bodyPr lIns="0" tIns="0" rIns="0" bIns="0" rtlCol="0" anchor="t">
            <a:spAutoFit/>
          </a:bodyPr>
          <a:lstStyle/>
          <a:p>
            <a:pPr algn="ctr">
              <a:lnSpc>
                <a:spcPts val="7920"/>
              </a:lnSpc>
            </a:pPr>
            <a:r>
              <a:rPr lang="en-US" sz="7200">
                <a:solidFill>
                  <a:srgbClr val="FFFFFF"/>
                </a:solidFill>
                <a:latin typeface="HK Grotesk Bold"/>
              </a:rPr>
              <a:t>EXISTING BODY OF WORK</a:t>
            </a:r>
          </a:p>
        </p:txBody>
      </p:sp>
      <p:sp>
        <p:nvSpPr>
          <p:cNvPr id="7" name="TextBox 7"/>
          <p:cNvSpPr txBox="1"/>
          <p:nvPr/>
        </p:nvSpPr>
        <p:spPr>
          <a:xfrm>
            <a:off x="1665553" y="5501528"/>
            <a:ext cx="4446134" cy="3669665"/>
          </a:xfrm>
          <a:prstGeom prst="rect">
            <a:avLst/>
          </a:prstGeom>
        </p:spPr>
        <p:txBody>
          <a:bodyPr lIns="0" tIns="0" rIns="0" bIns="0" rtlCol="0" anchor="t">
            <a:spAutoFit/>
          </a:bodyPr>
          <a:lstStyle/>
          <a:p>
            <a:pPr>
              <a:lnSpc>
                <a:spcPts val="3640"/>
              </a:lnSpc>
            </a:pPr>
            <a:r>
              <a:rPr lang="en-US" sz="2800">
                <a:solidFill>
                  <a:srgbClr val="FBFEFE"/>
                </a:solidFill>
                <a:latin typeface="Roboto"/>
              </a:rPr>
              <a:t>It recommends other movies which are similar to that selected movie, in terms of features. Thus it needs a lot information about movie</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f(movie)       {movies}</a:t>
            </a:r>
          </a:p>
        </p:txBody>
      </p:sp>
      <p:sp>
        <p:nvSpPr>
          <p:cNvPr id="8" name="TextBox 8"/>
          <p:cNvSpPr txBox="1"/>
          <p:nvPr/>
        </p:nvSpPr>
        <p:spPr>
          <a:xfrm>
            <a:off x="6842373" y="1941251"/>
            <a:ext cx="4603254" cy="622935"/>
          </a:xfrm>
          <a:prstGeom prst="rect">
            <a:avLst/>
          </a:prstGeom>
        </p:spPr>
        <p:txBody>
          <a:bodyPr lIns="0" tIns="0" rIns="0" bIns="0" rtlCol="0" anchor="t">
            <a:spAutoFit/>
          </a:bodyPr>
          <a:lstStyle/>
          <a:p>
            <a:pPr algn="ctr">
              <a:lnSpc>
                <a:spcPts val="5040"/>
              </a:lnSpc>
            </a:pPr>
            <a:r>
              <a:rPr lang="en-US" sz="3600">
                <a:solidFill>
                  <a:srgbClr val="FFFFFF"/>
                </a:solidFill>
                <a:latin typeface="Roboto"/>
              </a:rPr>
              <a:t>Recommender System</a:t>
            </a:r>
          </a:p>
        </p:txBody>
      </p:sp>
      <p:sp>
        <p:nvSpPr>
          <p:cNvPr id="9" name="TextBox 9"/>
          <p:cNvSpPr txBox="1"/>
          <p:nvPr/>
        </p:nvSpPr>
        <p:spPr>
          <a:xfrm>
            <a:off x="1665553" y="4253725"/>
            <a:ext cx="4749552"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Content-Based approach</a:t>
            </a:r>
          </a:p>
        </p:txBody>
      </p:sp>
      <p:grpSp>
        <p:nvGrpSpPr>
          <p:cNvPr id="10" name="Group 10"/>
          <p:cNvGrpSpPr/>
          <p:nvPr/>
        </p:nvGrpSpPr>
        <p:grpSpPr>
          <a:xfrm rot="2111000">
            <a:off x="11239760" y="3025974"/>
            <a:ext cx="2466105" cy="528138"/>
            <a:chOff x="0" y="0"/>
            <a:chExt cx="8652135" cy="1852930"/>
          </a:xfrm>
        </p:grpSpPr>
        <p:sp>
          <p:nvSpPr>
            <p:cNvPr id="11" name="Freeform 11"/>
            <p:cNvSpPr/>
            <p:nvPr/>
          </p:nvSpPr>
          <p:spPr>
            <a:xfrm>
              <a:off x="0" y="0"/>
              <a:ext cx="8652135" cy="1854200"/>
            </a:xfrm>
            <a:custGeom>
              <a:avLst/>
              <a:gdLst/>
              <a:ahLst/>
              <a:cxnLst/>
              <a:rect l="l" t="t" r="r" b="b"/>
              <a:pathLst>
                <a:path w="8652135" h="1854200">
                  <a:moveTo>
                    <a:pt x="8551805" y="739140"/>
                  </a:moveTo>
                  <a:lnTo>
                    <a:pt x="7631055" y="49530"/>
                  </a:lnTo>
                  <a:cubicBezTo>
                    <a:pt x="7586605" y="16510"/>
                    <a:pt x="7538345" y="0"/>
                    <a:pt x="7488815" y="0"/>
                  </a:cubicBezTo>
                  <a:cubicBezTo>
                    <a:pt x="7383405" y="0"/>
                    <a:pt x="7305935" y="81280"/>
                    <a:pt x="7305935" y="194310"/>
                  </a:cubicBezTo>
                  <a:lnTo>
                    <a:pt x="7305935" y="605790"/>
                  </a:lnTo>
                  <a:lnTo>
                    <a:pt x="313690" y="605790"/>
                  </a:lnTo>
                  <a:cubicBezTo>
                    <a:pt x="139700" y="609600"/>
                    <a:pt x="0" y="751840"/>
                    <a:pt x="0" y="927100"/>
                  </a:cubicBezTo>
                  <a:cubicBezTo>
                    <a:pt x="0" y="1102360"/>
                    <a:pt x="139700" y="1244600"/>
                    <a:pt x="313690" y="1248410"/>
                  </a:cubicBezTo>
                  <a:lnTo>
                    <a:pt x="7305935" y="1248410"/>
                  </a:lnTo>
                  <a:lnTo>
                    <a:pt x="7305935" y="1659890"/>
                  </a:lnTo>
                  <a:cubicBezTo>
                    <a:pt x="7305935" y="1772920"/>
                    <a:pt x="7383405" y="1854200"/>
                    <a:pt x="7488815" y="1854200"/>
                  </a:cubicBezTo>
                  <a:cubicBezTo>
                    <a:pt x="7538345" y="1854200"/>
                    <a:pt x="7586605" y="1836420"/>
                    <a:pt x="7631055" y="1803400"/>
                  </a:cubicBezTo>
                  <a:lnTo>
                    <a:pt x="8551805" y="1115060"/>
                  </a:lnTo>
                  <a:cubicBezTo>
                    <a:pt x="8615305" y="1066800"/>
                    <a:pt x="8652135" y="998220"/>
                    <a:pt x="8652135" y="927100"/>
                  </a:cubicBezTo>
                  <a:cubicBezTo>
                    <a:pt x="8652135" y="854710"/>
                    <a:pt x="8615305" y="787400"/>
                    <a:pt x="8551805" y="739140"/>
                  </a:cubicBezTo>
                  <a:close/>
                </a:path>
              </a:pathLst>
            </a:custGeom>
            <a:solidFill>
              <a:srgbClr val="55A4A5"/>
            </a:solidFill>
          </p:spPr>
          <p:txBody>
            <a:bodyPr/>
            <a:lstStyle/>
            <a:p>
              <a:endParaRPr lang="en-US"/>
            </a:p>
          </p:txBody>
        </p:sp>
      </p:grpSp>
      <p:grpSp>
        <p:nvGrpSpPr>
          <p:cNvPr id="12" name="Group 12"/>
          <p:cNvGrpSpPr/>
          <p:nvPr/>
        </p:nvGrpSpPr>
        <p:grpSpPr>
          <a:xfrm rot="5400000">
            <a:off x="8301929" y="3142188"/>
            <a:ext cx="1684143" cy="528138"/>
            <a:chOff x="0" y="0"/>
            <a:chExt cx="5908682" cy="1852930"/>
          </a:xfrm>
        </p:grpSpPr>
        <p:sp>
          <p:nvSpPr>
            <p:cNvPr id="13" name="Freeform 13"/>
            <p:cNvSpPr/>
            <p:nvPr/>
          </p:nvSpPr>
          <p:spPr>
            <a:xfrm>
              <a:off x="0" y="0"/>
              <a:ext cx="5908682" cy="1854200"/>
            </a:xfrm>
            <a:custGeom>
              <a:avLst/>
              <a:gdLst/>
              <a:ahLst/>
              <a:cxnLst/>
              <a:rect l="l" t="t" r="r" b="b"/>
              <a:pathLst>
                <a:path w="5908682" h="1854200">
                  <a:moveTo>
                    <a:pt x="5808352" y="739140"/>
                  </a:moveTo>
                  <a:lnTo>
                    <a:pt x="4887602" y="49530"/>
                  </a:lnTo>
                  <a:cubicBezTo>
                    <a:pt x="4843152" y="16510"/>
                    <a:pt x="4794892" y="0"/>
                    <a:pt x="4745362" y="0"/>
                  </a:cubicBezTo>
                  <a:cubicBezTo>
                    <a:pt x="4639952" y="0"/>
                    <a:pt x="4562482" y="81280"/>
                    <a:pt x="4562482" y="194310"/>
                  </a:cubicBezTo>
                  <a:lnTo>
                    <a:pt x="4562482" y="605790"/>
                  </a:lnTo>
                  <a:lnTo>
                    <a:pt x="313690" y="605790"/>
                  </a:lnTo>
                  <a:cubicBezTo>
                    <a:pt x="139700" y="609600"/>
                    <a:pt x="0" y="751840"/>
                    <a:pt x="0" y="927100"/>
                  </a:cubicBezTo>
                  <a:cubicBezTo>
                    <a:pt x="0" y="1102360"/>
                    <a:pt x="139700" y="1244600"/>
                    <a:pt x="313690" y="1248410"/>
                  </a:cubicBezTo>
                  <a:lnTo>
                    <a:pt x="4562482" y="1248410"/>
                  </a:lnTo>
                  <a:lnTo>
                    <a:pt x="4562482" y="1659890"/>
                  </a:lnTo>
                  <a:cubicBezTo>
                    <a:pt x="4562482" y="1772920"/>
                    <a:pt x="4639952" y="1854200"/>
                    <a:pt x="4745362" y="1854200"/>
                  </a:cubicBezTo>
                  <a:cubicBezTo>
                    <a:pt x="4794892" y="1854200"/>
                    <a:pt x="4843152" y="1836420"/>
                    <a:pt x="4887602" y="1803400"/>
                  </a:cubicBezTo>
                  <a:lnTo>
                    <a:pt x="5808352" y="1115060"/>
                  </a:lnTo>
                  <a:cubicBezTo>
                    <a:pt x="5871852" y="1066800"/>
                    <a:pt x="5908682" y="998220"/>
                    <a:pt x="5908682" y="927100"/>
                  </a:cubicBezTo>
                  <a:cubicBezTo>
                    <a:pt x="5908682" y="854710"/>
                    <a:pt x="5871852" y="787400"/>
                    <a:pt x="5808352" y="739140"/>
                  </a:cubicBezTo>
                  <a:close/>
                </a:path>
              </a:pathLst>
            </a:custGeom>
            <a:solidFill>
              <a:srgbClr val="55A4A5"/>
            </a:solidFill>
          </p:spPr>
          <p:txBody>
            <a:bodyPr/>
            <a:lstStyle/>
            <a:p>
              <a:endParaRPr lang="en-US"/>
            </a:p>
          </p:txBody>
        </p:sp>
      </p:grpSp>
      <p:sp>
        <p:nvSpPr>
          <p:cNvPr id="14" name="TextBox 14"/>
          <p:cNvSpPr txBox="1"/>
          <p:nvPr/>
        </p:nvSpPr>
        <p:spPr>
          <a:xfrm>
            <a:off x="7225308" y="5501528"/>
            <a:ext cx="4481332" cy="3212465"/>
          </a:xfrm>
          <a:prstGeom prst="rect">
            <a:avLst/>
          </a:prstGeom>
        </p:spPr>
        <p:txBody>
          <a:bodyPr lIns="0" tIns="0" rIns="0" bIns="0" rtlCol="0" anchor="t">
            <a:spAutoFit/>
          </a:bodyPr>
          <a:lstStyle/>
          <a:p>
            <a:pPr>
              <a:lnSpc>
                <a:spcPts val="3640"/>
              </a:lnSpc>
            </a:pPr>
            <a:r>
              <a:rPr lang="en-US" sz="2800">
                <a:solidFill>
                  <a:srgbClr val="FBFEFE"/>
                </a:solidFill>
                <a:latin typeface="Roboto"/>
              </a:rPr>
              <a:t>It recommends other movies which are rated highly by similar users. Thus it finds similarity between users.</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f(movie,user)       {movies}</a:t>
            </a:r>
          </a:p>
        </p:txBody>
      </p:sp>
      <p:sp>
        <p:nvSpPr>
          <p:cNvPr id="15" name="TextBox 15"/>
          <p:cNvSpPr txBox="1"/>
          <p:nvPr/>
        </p:nvSpPr>
        <p:spPr>
          <a:xfrm>
            <a:off x="13137959" y="5501528"/>
            <a:ext cx="4519265" cy="2755265"/>
          </a:xfrm>
          <a:prstGeom prst="rect">
            <a:avLst/>
          </a:prstGeom>
        </p:spPr>
        <p:txBody>
          <a:bodyPr lIns="0" tIns="0" rIns="0" bIns="0" rtlCol="0" anchor="t">
            <a:spAutoFit/>
          </a:bodyPr>
          <a:lstStyle/>
          <a:p>
            <a:pPr>
              <a:lnSpc>
                <a:spcPts val="3640"/>
              </a:lnSpc>
            </a:pPr>
            <a:r>
              <a:rPr lang="en-US" sz="2800">
                <a:solidFill>
                  <a:srgbClr val="FBFEFE"/>
                </a:solidFill>
                <a:latin typeface="Roboto"/>
              </a:rPr>
              <a:t>It uses both collaborative filtering and content-based approach.</a:t>
            </a:r>
          </a:p>
          <a:p>
            <a:pPr>
              <a:lnSpc>
                <a:spcPts val="3640"/>
              </a:lnSpc>
            </a:pPr>
            <a:endParaRPr lang="en-US" sz="2800">
              <a:solidFill>
                <a:srgbClr val="FBFEFE"/>
              </a:solidFill>
              <a:latin typeface="Roboto"/>
            </a:endParaRPr>
          </a:p>
          <a:p>
            <a:pPr>
              <a:lnSpc>
                <a:spcPts val="3640"/>
              </a:lnSpc>
            </a:pPr>
            <a:r>
              <a:rPr lang="en-US" sz="2800">
                <a:solidFill>
                  <a:srgbClr val="FBFEFE"/>
                </a:solidFill>
                <a:latin typeface="Roboto"/>
              </a:rPr>
              <a:t>It uses deep learning concept.</a:t>
            </a:r>
          </a:p>
        </p:txBody>
      </p:sp>
      <p:grpSp>
        <p:nvGrpSpPr>
          <p:cNvPr id="16" name="Group 16"/>
          <p:cNvGrpSpPr/>
          <p:nvPr/>
        </p:nvGrpSpPr>
        <p:grpSpPr>
          <a:xfrm>
            <a:off x="9271471" y="8333200"/>
            <a:ext cx="558799" cy="252380"/>
            <a:chOff x="0" y="0"/>
            <a:chExt cx="950432" cy="429260"/>
          </a:xfrm>
        </p:grpSpPr>
        <p:sp>
          <p:nvSpPr>
            <p:cNvPr id="17" name="Freeform 17"/>
            <p:cNvSpPr/>
            <p:nvPr/>
          </p:nvSpPr>
          <p:spPr>
            <a:xfrm>
              <a:off x="0" y="-5080"/>
              <a:ext cx="950432" cy="434340"/>
            </a:xfrm>
            <a:custGeom>
              <a:avLst/>
              <a:gdLst/>
              <a:ahLst/>
              <a:cxnLst/>
              <a:rect l="l" t="t" r="r" b="b"/>
              <a:pathLst>
                <a:path w="950432" h="434340">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txBody>
            <a:bodyPr/>
            <a:lstStyle/>
            <a:p>
              <a:endParaRPr lang="en-US"/>
            </a:p>
          </p:txBody>
        </p:sp>
      </p:grpSp>
      <p:sp>
        <p:nvSpPr>
          <p:cNvPr id="18" name="TextBox 18"/>
          <p:cNvSpPr txBox="1"/>
          <p:nvPr/>
        </p:nvSpPr>
        <p:spPr>
          <a:xfrm>
            <a:off x="1028700" y="638403"/>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05</a:t>
            </a:r>
          </a:p>
        </p:txBody>
      </p:sp>
      <p:sp>
        <p:nvSpPr>
          <p:cNvPr id="19" name="TextBox 19"/>
          <p:cNvSpPr txBox="1"/>
          <p:nvPr/>
        </p:nvSpPr>
        <p:spPr>
          <a:xfrm>
            <a:off x="7225308" y="4253725"/>
            <a:ext cx="4092327"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Collaborative filtering</a:t>
            </a:r>
          </a:p>
        </p:txBody>
      </p:sp>
      <p:sp>
        <p:nvSpPr>
          <p:cNvPr id="20" name="TextBox 20"/>
          <p:cNvSpPr txBox="1"/>
          <p:nvPr/>
        </p:nvSpPr>
        <p:spPr>
          <a:xfrm>
            <a:off x="13137959" y="4172128"/>
            <a:ext cx="2779961" cy="589915"/>
          </a:xfrm>
          <a:prstGeom prst="rect">
            <a:avLst/>
          </a:prstGeom>
        </p:spPr>
        <p:txBody>
          <a:bodyPr lIns="0" tIns="0" rIns="0" bIns="0" rtlCol="0" anchor="t">
            <a:spAutoFit/>
          </a:bodyPr>
          <a:lstStyle/>
          <a:p>
            <a:pPr algn="ctr">
              <a:lnSpc>
                <a:spcPts val="4759"/>
              </a:lnSpc>
            </a:pPr>
            <a:r>
              <a:rPr lang="en-US" sz="3400">
                <a:solidFill>
                  <a:srgbClr val="FFFFFF"/>
                </a:solidFill>
                <a:latin typeface="Roboto"/>
              </a:rPr>
              <a:t>Hybrid models</a:t>
            </a:r>
          </a:p>
        </p:txBody>
      </p:sp>
      <p:grpSp>
        <p:nvGrpSpPr>
          <p:cNvPr id="21" name="Group 21"/>
          <p:cNvGrpSpPr/>
          <p:nvPr/>
        </p:nvGrpSpPr>
        <p:grpSpPr>
          <a:xfrm>
            <a:off x="3045262" y="8918813"/>
            <a:ext cx="558799" cy="252380"/>
            <a:chOff x="0" y="0"/>
            <a:chExt cx="950432" cy="429260"/>
          </a:xfrm>
        </p:grpSpPr>
        <p:sp>
          <p:nvSpPr>
            <p:cNvPr id="22" name="Freeform 22"/>
            <p:cNvSpPr/>
            <p:nvPr/>
          </p:nvSpPr>
          <p:spPr>
            <a:xfrm>
              <a:off x="0" y="-5080"/>
              <a:ext cx="950432" cy="434340"/>
            </a:xfrm>
            <a:custGeom>
              <a:avLst/>
              <a:gdLst/>
              <a:ahLst/>
              <a:cxnLst/>
              <a:rect l="l" t="t" r="r" b="b"/>
              <a:pathLst>
                <a:path w="950432" h="434340">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191824"/>
                </a:solidFill>
                <a:latin typeface="HK Grotesk Medium"/>
              </a:rPr>
              <a:t>06</a:t>
            </a:r>
          </a:p>
        </p:txBody>
      </p:sp>
      <p:grpSp>
        <p:nvGrpSpPr>
          <p:cNvPr id="3" name="Group 3"/>
          <p:cNvGrpSpPr/>
          <p:nvPr/>
        </p:nvGrpSpPr>
        <p:grpSpPr>
          <a:xfrm rot="-10800000">
            <a:off x="-2231289" y="-212395"/>
            <a:ext cx="4462578" cy="4462578"/>
            <a:chOff x="0" y="0"/>
            <a:chExt cx="5950103" cy="5950103"/>
          </a:xfrm>
        </p:grpSpPr>
        <p:pic>
          <p:nvPicPr>
            <p:cNvPr id="4" name="Picture 4"/>
            <p:cNvPicPr>
              <a:picLocks noChangeAspect="1"/>
            </p:cNvPicPr>
            <p:nvPr/>
          </p:nvPicPr>
          <p:blipFill>
            <a:blip r:embed="rId2"/>
            <a:srcRect/>
            <a:stretch>
              <a:fillRect/>
            </a:stretch>
          </p:blipFill>
          <p:spPr>
            <a:xfrm>
              <a:off x="0" y="0"/>
              <a:ext cx="5950103" cy="5950103"/>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463703"/>
              <a:ext cx="4152839" cy="4549923"/>
            </a:xfrm>
            <a:prstGeom prst="rect">
              <a:avLst/>
            </a:prstGeom>
          </p:spPr>
        </p:pic>
      </p:grpSp>
      <p:pic>
        <p:nvPicPr>
          <p:cNvPr id="6" name="Picture 6"/>
          <p:cNvPicPr>
            <a:picLocks noChangeAspect="1"/>
          </p:cNvPicPr>
          <p:nvPr/>
        </p:nvPicPr>
        <p:blipFill>
          <a:blip r:embed="rId2"/>
          <a:srcRect/>
          <a:stretch>
            <a:fillRect/>
          </a:stretch>
        </p:blipFill>
        <p:spPr>
          <a:xfrm>
            <a:off x="15585221" y="6333731"/>
            <a:ext cx="4462578" cy="4462578"/>
          </a:xfrm>
          <a:prstGeom prst="rect">
            <a:avLst/>
          </a:prstGeom>
        </p:spPr>
      </p:pic>
      <p:pic>
        <p:nvPicPr>
          <p:cNvPr id="7" name="Picture 7"/>
          <p:cNvPicPr>
            <a:picLocks noChangeAspect="1"/>
          </p:cNvPicPr>
          <p:nvPr/>
        </p:nvPicPr>
        <p:blipFill>
          <a:blip r:embed="rId5"/>
          <a:srcRect/>
          <a:stretch>
            <a:fillRect/>
          </a:stretch>
        </p:blipFill>
        <p:spPr>
          <a:xfrm>
            <a:off x="1665553" y="1409472"/>
            <a:ext cx="15241576" cy="7631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35" b="535"/>
          <a:stretch>
            <a:fillRect/>
          </a:stretch>
        </p:blipFill>
        <p:spPr>
          <a:xfrm>
            <a:off x="103975" y="2061966"/>
            <a:ext cx="18080049" cy="214405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9445" y="2310256"/>
            <a:ext cx="1446543" cy="14491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35988" y="2289979"/>
            <a:ext cx="1539429" cy="146945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961989" y="2310256"/>
            <a:ext cx="1472906" cy="1497409"/>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573051" y="2196559"/>
            <a:ext cx="1874866" cy="1874866"/>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454708" y="2127698"/>
            <a:ext cx="2963012" cy="1837068"/>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054149" y="2289979"/>
            <a:ext cx="1679703" cy="1840312"/>
          </a:xfrm>
          <a:prstGeom prst="rect">
            <a:avLst/>
          </a:prstGeom>
        </p:spPr>
      </p:pic>
      <p:grpSp>
        <p:nvGrpSpPr>
          <p:cNvPr id="9" name="Group 9"/>
          <p:cNvGrpSpPr/>
          <p:nvPr/>
        </p:nvGrpSpPr>
        <p:grpSpPr>
          <a:xfrm>
            <a:off x="11140736" y="5373681"/>
            <a:ext cx="3313972" cy="5134299"/>
            <a:chOff x="0" y="0"/>
            <a:chExt cx="4418629" cy="6845732"/>
          </a:xfrm>
        </p:grpSpPr>
        <p:sp>
          <p:nvSpPr>
            <p:cNvPr id="10" name="TextBox 10"/>
            <p:cNvSpPr txBox="1"/>
            <p:nvPr/>
          </p:nvSpPr>
          <p:spPr>
            <a:xfrm>
              <a:off x="0" y="-28575"/>
              <a:ext cx="4418629" cy="528637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Euclidean distance for each selected movie with respect to the input movie and selects K nearest movies with the smallest Euclidean distance as per calculation.</a:t>
              </a:r>
            </a:p>
          </p:txBody>
        </p:sp>
        <p:sp>
          <p:nvSpPr>
            <p:cNvPr id="11" name="TextBox 11"/>
            <p:cNvSpPr txBox="1"/>
            <p:nvPr/>
          </p:nvSpPr>
          <p:spPr>
            <a:xfrm>
              <a:off x="0" y="6293039"/>
              <a:ext cx="4418629" cy="552693"/>
            </a:xfrm>
            <a:prstGeom prst="rect">
              <a:avLst/>
            </a:prstGeom>
          </p:spPr>
          <p:txBody>
            <a:bodyPr lIns="0" tIns="0" rIns="0" bIns="0" rtlCol="0" anchor="t">
              <a:spAutoFit/>
            </a:bodyPr>
            <a:lstStyle/>
            <a:p>
              <a:pPr>
                <a:lnSpc>
                  <a:spcPts val="3304"/>
                </a:lnSpc>
              </a:pPr>
              <a:endParaRPr/>
            </a:p>
          </p:txBody>
        </p:sp>
      </p:grpSp>
      <p:sp>
        <p:nvSpPr>
          <p:cNvPr id="12" name="TextBox 12"/>
          <p:cNvSpPr txBox="1"/>
          <p:nvPr/>
        </p:nvSpPr>
        <p:spPr>
          <a:xfrm>
            <a:off x="4601714" y="562268"/>
            <a:ext cx="10264276" cy="999540"/>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KNN</a:t>
            </a:r>
          </a:p>
        </p:txBody>
      </p:sp>
      <p:sp>
        <p:nvSpPr>
          <p:cNvPr id="13" name="TextBox 13"/>
          <p:cNvSpPr txBox="1"/>
          <p:nvPr/>
        </p:nvSpPr>
        <p:spPr>
          <a:xfrm>
            <a:off x="8054149" y="4338563"/>
            <a:ext cx="2768935" cy="332144"/>
          </a:xfrm>
          <a:prstGeom prst="rect">
            <a:avLst/>
          </a:prstGeom>
        </p:spPr>
        <p:txBody>
          <a:bodyPr lIns="0" tIns="0" rIns="0" bIns="0" rtlCol="0" anchor="t">
            <a:spAutoFit/>
          </a:bodyPr>
          <a:lstStyle/>
          <a:p>
            <a:pPr>
              <a:lnSpc>
                <a:spcPts val="2599"/>
              </a:lnSpc>
            </a:pPr>
            <a:r>
              <a:rPr lang="en-US" sz="1999">
                <a:solidFill>
                  <a:srgbClr val="FFFFFF"/>
                </a:solidFill>
                <a:latin typeface="HK Grotesk Medium"/>
              </a:rPr>
              <a:t>KNN MODEL</a:t>
            </a:r>
          </a:p>
        </p:txBody>
      </p:sp>
      <p:sp>
        <p:nvSpPr>
          <p:cNvPr id="14" name="TextBox 14"/>
          <p:cNvSpPr txBox="1"/>
          <p:nvPr/>
        </p:nvSpPr>
        <p:spPr>
          <a:xfrm>
            <a:off x="689445" y="4308480"/>
            <a:ext cx="2520810" cy="594900"/>
          </a:xfrm>
          <a:prstGeom prst="rect">
            <a:avLst/>
          </a:prstGeom>
        </p:spPr>
        <p:txBody>
          <a:bodyPr lIns="0" tIns="0" rIns="0" bIns="0" rtlCol="0" anchor="t">
            <a:spAutoFit/>
          </a:bodyPr>
          <a:lstStyle/>
          <a:p>
            <a:pPr>
              <a:lnSpc>
                <a:spcPts val="2366"/>
              </a:lnSpc>
            </a:pPr>
            <a:r>
              <a:rPr lang="en-US" sz="1820">
                <a:solidFill>
                  <a:srgbClr val="FFFFFF"/>
                </a:solidFill>
                <a:latin typeface="HK Grotesk Medium"/>
              </a:rPr>
              <a:t>CLEAN AND RESHAPING THE DATA</a:t>
            </a:r>
          </a:p>
        </p:txBody>
      </p:sp>
      <p:sp>
        <p:nvSpPr>
          <p:cNvPr id="15" name="TextBox 15"/>
          <p:cNvSpPr txBox="1"/>
          <p:nvPr/>
        </p:nvSpPr>
        <p:spPr>
          <a:xfrm>
            <a:off x="11281484" y="4313304"/>
            <a:ext cx="2458000" cy="590077"/>
          </a:xfrm>
          <a:prstGeom prst="rect">
            <a:avLst/>
          </a:prstGeom>
        </p:spPr>
        <p:txBody>
          <a:bodyPr lIns="0" tIns="0" rIns="0" bIns="0" rtlCol="0" anchor="t">
            <a:spAutoFit/>
          </a:bodyPr>
          <a:lstStyle/>
          <a:p>
            <a:pPr>
              <a:lnSpc>
                <a:spcPts val="2307"/>
              </a:lnSpc>
            </a:pPr>
            <a:r>
              <a:rPr lang="en-US" sz="1774">
                <a:solidFill>
                  <a:srgbClr val="FFFFFF"/>
                </a:solidFill>
                <a:latin typeface="HK Grotesk Medium"/>
              </a:rPr>
              <a:t>Calculating EUCLIDIAN DISTANCES</a:t>
            </a:r>
          </a:p>
        </p:txBody>
      </p:sp>
      <p:sp>
        <p:nvSpPr>
          <p:cNvPr id="16" name="TextBox 16"/>
          <p:cNvSpPr txBox="1"/>
          <p:nvPr/>
        </p:nvSpPr>
        <p:spPr>
          <a:xfrm>
            <a:off x="16162775" y="486068"/>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17" name="TextBox 17"/>
          <p:cNvSpPr txBox="1"/>
          <p:nvPr/>
        </p:nvSpPr>
        <p:spPr>
          <a:xfrm>
            <a:off x="4343032" y="4338563"/>
            <a:ext cx="2710821" cy="325773"/>
          </a:xfrm>
          <a:prstGeom prst="rect">
            <a:avLst/>
          </a:prstGeom>
        </p:spPr>
        <p:txBody>
          <a:bodyPr lIns="0" tIns="0" rIns="0" bIns="0" rtlCol="0" anchor="t">
            <a:spAutoFit/>
          </a:bodyPr>
          <a:lstStyle/>
          <a:p>
            <a:pPr>
              <a:lnSpc>
                <a:spcPts val="2544"/>
              </a:lnSpc>
            </a:pPr>
            <a:r>
              <a:rPr lang="en-US" sz="1957">
                <a:solidFill>
                  <a:srgbClr val="FFFFFF"/>
                </a:solidFill>
                <a:latin typeface="HK Grotesk Medium"/>
              </a:rPr>
              <a:t>Input MOVIE NAME</a:t>
            </a:r>
          </a:p>
        </p:txBody>
      </p:sp>
      <p:sp>
        <p:nvSpPr>
          <p:cNvPr id="18" name="TextBox 18"/>
          <p:cNvSpPr txBox="1"/>
          <p:nvPr/>
        </p:nvSpPr>
        <p:spPr>
          <a:xfrm>
            <a:off x="14688393" y="4308480"/>
            <a:ext cx="2948764" cy="692661"/>
          </a:xfrm>
          <a:prstGeom prst="rect">
            <a:avLst/>
          </a:prstGeom>
        </p:spPr>
        <p:txBody>
          <a:bodyPr lIns="0" tIns="0" rIns="0" bIns="0" rtlCol="0" anchor="t">
            <a:spAutoFit/>
          </a:bodyPr>
          <a:lstStyle/>
          <a:p>
            <a:pPr>
              <a:lnSpc>
                <a:spcPts val="2768"/>
              </a:lnSpc>
            </a:pPr>
            <a:r>
              <a:rPr lang="en-US" sz="2129">
                <a:solidFill>
                  <a:srgbClr val="FFFFFF"/>
                </a:solidFill>
                <a:latin typeface="HK Grotesk Medium"/>
              </a:rPr>
              <a:t>Recommending the K movies</a:t>
            </a:r>
          </a:p>
        </p:txBody>
      </p:sp>
      <p:grpSp>
        <p:nvGrpSpPr>
          <p:cNvPr id="19" name="Group 19"/>
          <p:cNvGrpSpPr/>
          <p:nvPr/>
        </p:nvGrpSpPr>
        <p:grpSpPr>
          <a:xfrm>
            <a:off x="689445" y="5373681"/>
            <a:ext cx="2647421" cy="3366459"/>
            <a:chOff x="0" y="0"/>
            <a:chExt cx="3529895" cy="4488612"/>
          </a:xfrm>
        </p:grpSpPr>
        <p:sp>
          <p:nvSpPr>
            <p:cNvPr id="20" name="TextBox 20"/>
            <p:cNvSpPr txBox="1"/>
            <p:nvPr/>
          </p:nvSpPr>
          <p:spPr>
            <a:xfrm>
              <a:off x="0" y="-28575"/>
              <a:ext cx="3529895" cy="292925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Reduce the number of unwanted users and movies to decrease sparsity</a:t>
              </a:r>
            </a:p>
          </p:txBody>
        </p:sp>
        <p:sp>
          <p:nvSpPr>
            <p:cNvPr id="21" name="TextBox 21"/>
            <p:cNvSpPr txBox="1"/>
            <p:nvPr/>
          </p:nvSpPr>
          <p:spPr>
            <a:xfrm>
              <a:off x="0" y="3935919"/>
              <a:ext cx="3529895" cy="552693"/>
            </a:xfrm>
            <a:prstGeom prst="rect">
              <a:avLst/>
            </a:prstGeom>
          </p:spPr>
          <p:txBody>
            <a:bodyPr lIns="0" tIns="0" rIns="0" bIns="0" rtlCol="0" anchor="t">
              <a:spAutoFit/>
            </a:bodyPr>
            <a:lstStyle/>
            <a:p>
              <a:pPr>
                <a:lnSpc>
                  <a:spcPts val="3304"/>
                </a:lnSpc>
              </a:pPr>
              <a:endParaRPr/>
            </a:p>
          </p:txBody>
        </p:sp>
      </p:grpSp>
      <p:grpSp>
        <p:nvGrpSpPr>
          <p:cNvPr id="22" name="Group 22"/>
          <p:cNvGrpSpPr/>
          <p:nvPr/>
        </p:nvGrpSpPr>
        <p:grpSpPr>
          <a:xfrm>
            <a:off x="4603001" y="5373681"/>
            <a:ext cx="2647421" cy="2482539"/>
            <a:chOff x="0" y="0"/>
            <a:chExt cx="3529895" cy="3310052"/>
          </a:xfrm>
        </p:grpSpPr>
        <p:sp>
          <p:nvSpPr>
            <p:cNvPr id="23" name="TextBox 23"/>
            <p:cNvSpPr txBox="1"/>
            <p:nvPr/>
          </p:nvSpPr>
          <p:spPr>
            <a:xfrm>
              <a:off x="0" y="-28575"/>
              <a:ext cx="3529895" cy="175069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Take the movie name from the user</a:t>
              </a:r>
            </a:p>
          </p:txBody>
        </p:sp>
        <p:sp>
          <p:nvSpPr>
            <p:cNvPr id="24" name="TextBox 24"/>
            <p:cNvSpPr txBox="1"/>
            <p:nvPr/>
          </p:nvSpPr>
          <p:spPr>
            <a:xfrm>
              <a:off x="0" y="2757359"/>
              <a:ext cx="3529895" cy="552693"/>
            </a:xfrm>
            <a:prstGeom prst="rect">
              <a:avLst/>
            </a:prstGeom>
          </p:spPr>
          <p:txBody>
            <a:bodyPr lIns="0" tIns="0" rIns="0" bIns="0" rtlCol="0" anchor="t">
              <a:spAutoFit/>
            </a:bodyPr>
            <a:lstStyle/>
            <a:p>
              <a:pPr>
                <a:lnSpc>
                  <a:spcPts val="3304"/>
                </a:lnSpc>
              </a:pPr>
              <a:endParaRPr/>
            </a:p>
          </p:txBody>
        </p:sp>
      </p:grpSp>
      <p:grpSp>
        <p:nvGrpSpPr>
          <p:cNvPr id="25" name="Group 25"/>
          <p:cNvGrpSpPr/>
          <p:nvPr/>
        </p:nvGrpSpPr>
        <p:grpSpPr>
          <a:xfrm>
            <a:off x="7774252" y="5373681"/>
            <a:ext cx="2739496" cy="3808419"/>
            <a:chOff x="0" y="0"/>
            <a:chExt cx="3652662" cy="5077892"/>
          </a:xfrm>
        </p:grpSpPr>
        <p:sp>
          <p:nvSpPr>
            <p:cNvPr id="26" name="TextBox 26"/>
            <p:cNvSpPr txBox="1"/>
            <p:nvPr/>
          </p:nvSpPr>
          <p:spPr>
            <a:xfrm>
              <a:off x="0" y="-28575"/>
              <a:ext cx="3652662" cy="3518535"/>
            </a:xfrm>
            <a:prstGeom prst="rect">
              <a:avLst/>
            </a:prstGeom>
          </p:spPr>
          <p:txBody>
            <a:bodyPr lIns="0" tIns="0" rIns="0" bIns="0" rtlCol="0" anchor="t">
              <a:spAutoFit/>
            </a:bodyPr>
            <a:lstStyle/>
            <a:p>
              <a:pPr>
                <a:lnSpc>
                  <a:spcPts val="3510"/>
                </a:lnSpc>
              </a:pPr>
              <a:r>
                <a:rPr lang="en-US" sz="2700">
                  <a:solidFill>
                    <a:srgbClr val="FFFFFF"/>
                  </a:solidFill>
                  <a:latin typeface="HK Grotesk Medium"/>
                </a:rPr>
                <a:t>selects movies from dataset which have a fuzz ratio of more than 50 for the given input</a:t>
              </a:r>
            </a:p>
          </p:txBody>
        </p:sp>
        <p:sp>
          <p:nvSpPr>
            <p:cNvPr id="27" name="TextBox 27"/>
            <p:cNvSpPr txBox="1"/>
            <p:nvPr/>
          </p:nvSpPr>
          <p:spPr>
            <a:xfrm>
              <a:off x="0" y="4525199"/>
              <a:ext cx="3652662" cy="552693"/>
            </a:xfrm>
            <a:prstGeom prst="rect">
              <a:avLst/>
            </a:prstGeom>
          </p:spPr>
          <p:txBody>
            <a:bodyPr lIns="0" tIns="0" rIns="0" bIns="0" rtlCol="0" anchor="t">
              <a:spAutoFit/>
            </a:bodyPr>
            <a:lstStyle/>
            <a:p>
              <a:pPr>
                <a:lnSpc>
                  <a:spcPts val="3304"/>
                </a:lnSpc>
              </a:pPr>
              <a:endParaRPr/>
            </a:p>
          </p:txBody>
        </p:sp>
      </p:grpSp>
      <p:grpSp>
        <p:nvGrpSpPr>
          <p:cNvPr id="28" name="Group 28"/>
          <p:cNvGrpSpPr/>
          <p:nvPr/>
        </p:nvGrpSpPr>
        <p:grpSpPr>
          <a:xfrm>
            <a:off x="14676413" y="5373681"/>
            <a:ext cx="3313972" cy="2909259"/>
            <a:chOff x="0" y="0"/>
            <a:chExt cx="4418629" cy="3879012"/>
          </a:xfrm>
        </p:grpSpPr>
        <p:sp>
          <p:nvSpPr>
            <p:cNvPr id="29" name="TextBox 29"/>
            <p:cNvSpPr txBox="1"/>
            <p:nvPr/>
          </p:nvSpPr>
          <p:spPr>
            <a:xfrm>
              <a:off x="0" y="-28575"/>
              <a:ext cx="4418629" cy="231965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Recommendeds top N movies from K nearest movies to the user.</a:t>
              </a:r>
            </a:p>
          </p:txBody>
        </p:sp>
        <p:sp>
          <p:nvSpPr>
            <p:cNvPr id="30" name="TextBox 30"/>
            <p:cNvSpPr txBox="1"/>
            <p:nvPr/>
          </p:nvSpPr>
          <p:spPr>
            <a:xfrm>
              <a:off x="0" y="3326319"/>
              <a:ext cx="4418629" cy="552693"/>
            </a:xfrm>
            <a:prstGeom prst="rect">
              <a:avLst/>
            </a:prstGeom>
          </p:spPr>
          <p:txBody>
            <a:bodyPr lIns="0" tIns="0" rIns="0" bIns="0" rtlCol="0" anchor="t">
              <a:spAutoFit/>
            </a:bodyPr>
            <a:lstStyle/>
            <a:p>
              <a:pPr>
                <a:lnSpc>
                  <a:spcPts val="3304"/>
                </a:lnSpc>
              </a:pPr>
              <a:endParaRPr/>
            </a:p>
          </p:txBody>
        </p:sp>
      </p:grpSp>
      <p:pic>
        <p:nvPicPr>
          <p:cNvPr id="31" name="Picture 3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827610" y="-1827610"/>
            <a:ext cx="3655220" cy="3655220"/>
          </a:xfrm>
          <a:prstGeom prst="rect">
            <a:avLst/>
          </a:prstGeom>
        </p:spPr>
      </p:pic>
      <p:pic>
        <p:nvPicPr>
          <p:cNvPr id="32" name="Picture 3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162775" y="8459390"/>
            <a:ext cx="3655220" cy="3655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2200" y="5775284"/>
            <a:ext cx="2588968" cy="1722205"/>
            <a:chOff x="0" y="0"/>
            <a:chExt cx="3451957" cy="2296273"/>
          </a:xfrm>
        </p:grpSpPr>
        <p:sp>
          <p:nvSpPr>
            <p:cNvPr id="3" name="TextBox 3"/>
            <p:cNvSpPr txBox="1"/>
            <p:nvPr/>
          </p:nvSpPr>
          <p:spPr>
            <a:xfrm>
              <a:off x="0" y="-38100"/>
              <a:ext cx="3451957" cy="647700"/>
            </a:xfrm>
            <a:prstGeom prst="rect">
              <a:avLst/>
            </a:prstGeom>
          </p:spPr>
          <p:txBody>
            <a:bodyPr lIns="0" tIns="0" rIns="0" bIns="0" rtlCol="0" anchor="t">
              <a:spAutoFit/>
            </a:bodyPr>
            <a:lstStyle/>
            <a:p>
              <a:pPr>
                <a:lnSpc>
                  <a:spcPts val="3900"/>
                </a:lnSpc>
              </a:pPr>
              <a:r>
                <a:rPr lang="en-US" sz="3000">
                  <a:solidFill>
                    <a:srgbClr val="191824"/>
                  </a:solidFill>
                  <a:latin typeface="HK Grotesk Medium Bold"/>
                </a:rPr>
                <a:t>Not Scalable</a:t>
              </a:r>
            </a:p>
          </p:txBody>
        </p:sp>
        <p:sp>
          <p:nvSpPr>
            <p:cNvPr id="4" name="TextBox 4"/>
            <p:cNvSpPr txBox="1"/>
            <p:nvPr/>
          </p:nvSpPr>
          <p:spPr>
            <a:xfrm>
              <a:off x="0" y="1721106"/>
              <a:ext cx="3451957" cy="575167"/>
            </a:xfrm>
            <a:prstGeom prst="rect">
              <a:avLst/>
            </a:prstGeom>
          </p:spPr>
          <p:txBody>
            <a:bodyPr lIns="0" tIns="0" rIns="0" bIns="0" rtlCol="0" anchor="t">
              <a:spAutoFit/>
            </a:bodyPr>
            <a:lstStyle/>
            <a:p>
              <a:pPr>
                <a:lnSpc>
                  <a:spcPts val="3510"/>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5171" y="2067621"/>
            <a:ext cx="2414506" cy="3184601"/>
          </a:xfrm>
          <a:prstGeom prst="rect">
            <a:avLst/>
          </a:prstGeom>
        </p:spPr>
      </p:pic>
      <p:sp>
        <p:nvSpPr>
          <p:cNvPr id="6" name="TextBox 6"/>
          <p:cNvSpPr txBox="1"/>
          <p:nvPr/>
        </p:nvSpPr>
        <p:spPr>
          <a:xfrm>
            <a:off x="1028700" y="562268"/>
            <a:ext cx="10264276" cy="999540"/>
          </a:xfrm>
          <a:prstGeom prst="rect">
            <a:avLst/>
          </a:prstGeom>
        </p:spPr>
        <p:txBody>
          <a:bodyPr lIns="0" tIns="0" rIns="0" bIns="0" rtlCol="0" anchor="t">
            <a:spAutoFit/>
          </a:bodyPr>
          <a:lstStyle/>
          <a:p>
            <a:pPr>
              <a:lnSpc>
                <a:spcPts val="7699"/>
              </a:lnSpc>
            </a:pPr>
            <a:r>
              <a:rPr lang="en-US" sz="6999">
                <a:solidFill>
                  <a:srgbClr val="191824"/>
                </a:solidFill>
                <a:latin typeface="HK Grotesk Bold"/>
              </a:rPr>
              <a:t>LIMITATIONS OF KNN</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48203" y="2265030"/>
            <a:ext cx="2732967" cy="3184601"/>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48103">
            <a:off x="12321153" y="1958772"/>
            <a:ext cx="1253532" cy="1256039"/>
          </a:xfrm>
          <a:prstGeom prst="rect">
            <a:avLst/>
          </a:prstGeom>
        </p:spPr>
      </p:pic>
      <p:pic>
        <p:nvPicPr>
          <p:cNvPr id="9" name="Picture 9"/>
          <p:cNvPicPr>
            <a:picLocks noChangeAspect="1"/>
          </p:cNvPicPr>
          <p:nvPr/>
        </p:nvPicPr>
        <p:blipFill>
          <a:blip r:embed="rId8"/>
          <a:srcRect/>
          <a:stretch>
            <a:fillRect/>
          </a:stretch>
        </p:blipFill>
        <p:spPr>
          <a:xfrm>
            <a:off x="7231839" y="2067621"/>
            <a:ext cx="3184601" cy="3184601"/>
          </a:xfrm>
          <a:prstGeom prst="rect">
            <a:avLst/>
          </a:prstGeom>
        </p:spPr>
      </p:pic>
      <p:sp>
        <p:nvSpPr>
          <p:cNvPr id="10" name="TextBox 10"/>
          <p:cNvSpPr txBox="1"/>
          <p:nvPr/>
        </p:nvSpPr>
        <p:spPr>
          <a:xfrm>
            <a:off x="16299459" y="295682"/>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grpSp>
        <p:nvGrpSpPr>
          <p:cNvPr id="11" name="Group 11"/>
          <p:cNvGrpSpPr/>
          <p:nvPr/>
        </p:nvGrpSpPr>
        <p:grpSpPr>
          <a:xfrm>
            <a:off x="7513447" y="5775284"/>
            <a:ext cx="2621385" cy="1722205"/>
            <a:chOff x="0" y="0"/>
            <a:chExt cx="3495180" cy="2296273"/>
          </a:xfrm>
        </p:grpSpPr>
        <p:sp>
          <p:nvSpPr>
            <p:cNvPr id="12" name="TextBox 12"/>
            <p:cNvSpPr txBox="1"/>
            <p:nvPr/>
          </p:nvSpPr>
          <p:spPr>
            <a:xfrm>
              <a:off x="0" y="-38100"/>
              <a:ext cx="3495180" cy="647700"/>
            </a:xfrm>
            <a:prstGeom prst="rect">
              <a:avLst/>
            </a:prstGeom>
          </p:spPr>
          <p:txBody>
            <a:bodyPr lIns="0" tIns="0" rIns="0" bIns="0" rtlCol="0" anchor="t">
              <a:spAutoFit/>
            </a:bodyPr>
            <a:lstStyle/>
            <a:p>
              <a:pPr>
                <a:lnSpc>
                  <a:spcPts val="3900"/>
                </a:lnSpc>
              </a:pPr>
              <a:r>
                <a:rPr lang="en-US" sz="3000">
                  <a:solidFill>
                    <a:srgbClr val="191824"/>
                  </a:solidFill>
                  <a:latin typeface="HK Grotesk Medium Bold"/>
                </a:rPr>
                <a:t>Popularity Bias</a:t>
              </a:r>
            </a:p>
          </p:txBody>
        </p:sp>
        <p:sp>
          <p:nvSpPr>
            <p:cNvPr id="13" name="TextBox 13"/>
            <p:cNvSpPr txBox="1"/>
            <p:nvPr/>
          </p:nvSpPr>
          <p:spPr>
            <a:xfrm>
              <a:off x="0" y="1721106"/>
              <a:ext cx="3495180" cy="575167"/>
            </a:xfrm>
            <a:prstGeom prst="rect">
              <a:avLst/>
            </a:prstGeom>
          </p:spPr>
          <p:txBody>
            <a:bodyPr lIns="0" tIns="0" rIns="0" bIns="0" rtlCol="0" anchor="t">
              <a:spAutoFit/>
            </a:bodyPr>
            <a:lstStyle/>
            <a:p>
              <a:pPr>
                <a:lnSpc>
                  <a:spcPts val="3510"/>
                </a:lnSpc>
              </a:pPr>
              <a:endParaRPr/>
            </a:p>
          </p:txBody>
        </p:sp>
      </p:grpSp>
      <p:sp>
        <p:nvSpPr>
          <p:cNvPr id="14" name="TextBox 14"/>
          <p:cNvSpPr txBox="1"/>
          <p:nvPr/>
        </p:nvSpPr>
        <p:spPr>
          <a:xfrm>
            <a:off x="13174527" y="5737184"/>
            <a:ext cx="3447921" cy="503555"/>
          </a:xfrm>
          <a:prstGeom prst="rect">
            <a:avLst/>
          </a:prstGeom>
        </p:spPr>
        <p:txBody>
          <a:bodyPr lIns="0" tIns="0" rIns="0" bIns="0" rtlCol="0" anchor="t">
            <a:spAutoFit/>
          </a:bodyPr>
          <a:lstStyle/>
          <a:p>
            <a:pPr>
              <a:lnSpc>
                <a:spcPts val="4030"/>
              </a:lnSpc>
            </a:pPr>
            <a:r>
              <a:rPr lang="en-US" sz="3100">
                <a:solidFill>
                  <a:srgbClr val="191824"/>
                </a:solidFill>
                <a:latin typeface="HK Grotesk Medium Bold"/>
              </a:rPr>
              <a:t>Cold Start problem</a:t>
            </a:r>
          </a:p>
        </p:txBody>
      </p:sp>
      <p:grpSp>
        <p:nvGrpSpPr>
          <p:cNvPr id="15" name="Group 15"/>
          <p:cNvGrpSpPr/>
          <p:nvPr/>
        </p:nvGrpSpPr>
        <p:grpSpPr>
          <a:xfrm>
            <a:off x="1028700" y="6789982"/>
            <a:ext cx="4888369" cy="3347409"/>
            <a:chOff x="0" y="0"/>
            <a:chExt cx="6517825" cy="4463212"/>
          </a:xfrm>
        </p:grpSpPr>
        <p:sp>
          <p:nvSpPr>
            <p:cNvPr id="16" name="TextBox 16"/>
            <p:cNvSpPr txBox="1"/>
            <p:nvPr/>
          </p:nvSpPr>
          <p:spPr>
            <a:xfrm>
              <a:off x="0" y="-28575"/>
              <a:ext cx="6517825" cy="290385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Lack of the ability to scale to much larger sets of data when more and more users and movies are added into our database.</a:t>
              </a:r>
            </a:p>
          </p:txBody>
        </p:sp>
        <p:sp>
          <p:nvSpPr>
            <p:cNvPr id="17" name="TextBox 17"/>
            <p:cNvSpPr txBox="1"/>
            <p:nvPr/>
          </p:nvSpPr>
          <p:spPr>
            <a:xfrm>
              <a:off x="0" y="3910519"/>
              <a:ext cx="6517825" cy="552693"/>
            </a:xfrm>
            <a:prstGeom prst="rect">
              <a:avLst/>
            </a:prstGeom>
          </p:spPr>
          <p:txBody>
            <a:bodyPr lIns="0" tIns="0" rIns="0" bIns="0" rtlCol="0" anchor="t">
              <a:spAutoFit/>
            </a:bodyPr>
            <a:lstStyle/>
            <a:p>
              <a:pPr>
                <a:lnSpc>
                  <a:spcPts val="3304"/>
                </a:lnSpc>
              </a:pPr>
              <a:endParaRPr/>
            </a:p>
          </p:txBody>
        </p:sp>
      </p:grpSp>
      <p:sp>
        <p:nvSpPr>
          <p:cNvPr id="18" name="TextBox 18"/>
          <p:cNvSpPr txBox="1"/>
          <p:nvPr/>
        </p:nvSpPr>
        <p:spPr>
          <a:xfrm>
            <a:off x="7231839" y="6761407"/>
            <a:ext cx="4621975" cy="1746885"/>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A system recommending the movies with the most interactions without any personalization.</a:t>
            </a:r>
          </a:p>
        </p:txBody>
      </p:sp>
      <p:grpSp>
        <p:nvGrpSpPr>
          <p:cNvPr id="19" name="Group 19"/>
          <p:cNvGrpSpPr/>
          <p:nvPr/>
        </p:nvGrpSpPr>
        <p:grpSpPr>
          <a:xfrm>
            <a:off x="13174527" y="6789982"/>
            <a:ext cx="4398638" cy="3896119"/>
            <a:chOff x="0" y="0"/>
            <a:chExt cx="5864850" cy="5194825"/>
          </a:xfrm>
        </p:grpSpPr>
        <p:sp>
          <p:nvSpPr>
            <p:cNvPr id="20" name="TextBox 20"/>
            <p:cNvSpPr txBox="1"/>
            <p:nvPr/>
          </p:nvSpPr>
          <p:spPr>
            <a:xfrm>
              <a:off x="0" y="-28575"/>
              <a:ext cx="5864850" cy="3536727"/>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When movies added to the catalogue have either none or very little interactions while recommenders rely on the movie’s interactions to make recommendations.</a:t>
              </a:r>
            </a:p>
          </p:txBody>
        </p:sp>
        <p:sp>
          <p:nvSpPr>
            <p:cNvPr id="21" name="TextBox 21"/>
            <p:cNvSpPr txBox="1"/>
            <p:nvPr/>
          </p:nvSpPr>
          <p:spPr>
            <a:xfrm>
              <a:off x="0" y="4619658"/>
              <a:ext cx="5864850" cy="575167"/>
            </a:xfrm>
            <a:prstGeom prst="rect">
              <a:avLst/>
            </a:prstGeom>
          </p:spPr>
          <p:txBody>
            <a:bodyPr lIns="0" tIns="0" rIns="0" bIns="0" rtlCol="0" anchor="t">
              <a:spAutoFit/>
            </a:bodyPr>
            <a:lstStyle/>
            <a:p>
              <a:pPr>
                <a:lnSpc>
                  <a:spcPts val="351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4900862" y="486068"/>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09</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871" y="8657078"/>
            <a:ext cx="3655220" cy="365522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1699" y="1834881"/>
            <a:ext cx="2441300" cy="24413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87245" y="2034055"/>
            <a:ext cx="1808479" cy="1981402"/>
          </a:xfrm>
          <a:prstGeom prst="rect">
            <a:avLst/>
          </a:prstGeom>
        </p:spPr>
      </p:pic>
      <p:pic>
        <p:nvPicPr>
          <p:cNvPr id="6" name="Picture 6"/>
          <p:cNvPicPr>
            <a:picLocks noChangeAspect="1"/>
          </p:cNvPicPr>
          <p:nvPr/>
        </p:nvPicPr>
        <p:blipFill>
          <a:blip r:embed="rId8"/>
          <a:srcRect l="43760"/>
          <a:stretch>
            <a:fillRect/>
          </a:stretch>
        </p:blipFill>
        <p:spPr>
          <a:xfrm>
            <a:off x="12805493" y="6922345"/>
            <a:ext cx="4453807" cy="247121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51107" y="7819641"/>
            <a:ext cx="349755" cy="338309"/>
          </a:xfrm>
          <a:prstGeom prst="rect">
            <a:avLst/>
          </a:prstGeom>
        </p:spPr>
      </p:pic>
      <p:pic>
        <p:nvPicPr>
          <p:cNvPr id="8" name="Picture 8"/>
          <p:cNvPicPr>
            <a:picLocks noChangeAspect="1"/>
          </p:cNvPicPr>
          <p:nvPr/>
        </p:nvPicPr>
        <p:blipFill>
          <a:blip r:embed="rId11"/>
          <a:srcRect r="60329"/>
          <a:stretch>
            <a:fillRect/>
          </a:stretch>
        </p:blipFill>
        <p:spPr>
          <a:xfrm>
            <a:off x="1266855" y="6227760"/>
            <a:ext cx="3731138" cy="2934925"/>
          </a:xfrm>
          <a:prstGeom prst="rect">
            <a:avLst/>
          </a:prstGeom>
        </p:spPr>
      </p:pic>
      <p:pic>
        <p:nvPicPr>
          <p:cNvPr id="9" name="Picture 9"/>
          <p:cNvPicPr>
            <a:picLocks noChangeAspect="1"/>
          </p:cNvPicPr>
          <p:nvPr/>
        </p:nvPicPr>
        <p:blipFill>
          <a:blip r:embed="rId12"/>
          <a:srcRect/>
          <a:stretch>
            <a:fillRect/>
          </a:stretch>
        </p:blipFill>
        <p:spPr>
          <a:xfrm>
            <a:off x="4610054" y="1392124"/>
            <a:ext cx="3836035" cy="2784219"/>
          </a:xfrm>
          <a:prstGeom prst="rect">
            <a:avLst/>
          </a:prstGeom>
        </p:spPr>
      </p:pic>
      <p:pic>
        <p:nvPicPr>
          <p:cNvPr id="10" name="Picture 10"/>
          <p:cNvPicPr>
            <a:picLocks noChangeAspect="1"/>
          </p:cNvPicPr>
          <p:nvPr/>
        </p:nvPicPr>
        <p:blipFill>
          <a:blip r:embed="rId13"/>
          <a:srcRect/>
          <a:stretch>
            <a:fillRect/>
          </a:stretch>
        </p:blipFill>
        <p:spPr>
          <a:xfrm>
            <a:off x="13694522" y="1798862"/>
            <a:ext cx="4248210" cy="2071123"/>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144169" y="2489776"/>
            <a:ext cx="393546" cy="380666"/>
          </a:xfrm>
          <a:prstGeom prst="rect">
            <a:avLst/>
          </a:prstGeom>
        </p:spPr>
      </p:pic>
      <p:grpSp>
        <p:nvGrpSpPr>
          <p:cNvPr id="12" name="Group 12"/>
          <p:cNvGrpSpPr/>
          <p:nvPr/>
        </p:nvGrpSpPr>
        <p:grpSpPr>
          <a:xfrm>
            <a:off x="3132424" y="2870442"/>
            <a:ext cx="1477630" cy="431172"/>
            <a:chOff x="0" y="0"/>
            <a:chExt cx="6350000" cy="1852930"/>
          </a:xfrm>
        </p:grpSpPr>
        <p:sp>
          <p:nvSpPr>
            <p:cNvPr id="13" name="Freeform 13"/>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
        <p:nvSpPr>
          <p:cNvPr id="14" name="TextBox 14"/>
          <p:cNvSpPr txBox="1"/>
          <p:nvPr/>
        </p:nvSpPr>
        <p:spPr>
          <a:xfrm>
            <a:off x="6206020" y="562268"/>
            <a:ext cx="6828302" cy="999540"/>
          </a:xfrm>
          <a:prstGeom prst="rect">
            <a:avLst/>
          </a:prstGeom>
        </p:spPr>
        <p:txBody>
          <a:bodyPr lIns="0" tIns="0" rIns="0" bIns="0" rtlCol="0" anchor="t">
            <a:spAutoFit/>
          </a:bodyPr>
          <a:lstStyle/>
          <a:p>
            <a:pPr algn="ctr">
              <a:lnSpc>
                <a:spcPts val="7699"/>
              </a:lnSpc>
            </a:pPr>
            <a:r>
              <a:rPr lang="en-US" sz="6999">
                <a:solidFill>
                  <a:srgbClr val="FBFEFE"/>
                </a:solidFill>
                <a:latin typeface="HK Grotesk Bold"/>
              </a:rPr>
              <a:t>ALS</a:t>
            </a:r>
          </a:p>
        </p:txBody>
      </p:sp>
      <p:sp>
        <p:nvSpPr>
          <p:cNvPr id="15" name="TextBox 15"/>
          <p:cNvSpPr txBox="1"/>
          <p:nvPr/>
        </p:nvSpPr>
        <p:spPr>
          <a:xfrm>
            <a:off x="691123" y="4490484"/>
            <a:ext cx="2441300" cy="448044"/>
          </a:xfrm>
          <a:prstGeom prst="rect">
            <a:avLst/>
          </a:prstGeom>
        </p:spPr>
        <p:txBody>
          <a:bodyPr lIns="0" tIns="0" rIns="0" bIns="0" rtlCol="0" anchor="t">
            <a:spAutoFit/>
          </a:bodyPr>
          <a:lstStyle/>
          <a:p>
            <a:pPr>
              <a:lnSpc>
                <a:spcPts val="3509"/>
              </a:lnSpc>
            </a:pPr>
            <a:r>
              <a:rPr lang="en-US" sz="2699">
                <a:solidFill>
                  <a:srgbClr val="FFFFFF"/>
                </a:solidFill>
                <a:latin typeface="Roboto"/>
              </a:rPr>
              <a:t>Movie Data Set</a:t>
            </a:r>
          </a:p>
        </p:txBody>
      </p:sp>
      <p:sp>
        <p:nvSpPr>
          <p:cNvPr id="16" name="TextBox 16"/>
          <p:cNvSpPr txBox="1"/>
          <p:nvPr/>
        </p:nvSpPr>
        <p:spPr>
          <a:xfrm>
            <a:off x="-3117802" y="6661360"/>
            <a:ext cx="6828302" cy="260985"/>
          </a:xfrm>
          <a:prstGeom prst="rect">
            <a:avLst/>
          </a:prstGeom>
        </p:spPr>
        <p:txBody>
          <a:bodyPr lIns="0" tIns="0" rIns="0" bIns="0" rtlCol="0" anchor="t">
            <a:spAutoFit/>
          </a:bodyPr>
          <a:lstStyle/>
          <a:p>
            <a:pPr algn="r">
              <a:lnSpc>
                <a:spcPts val="1979"/>
              </a:lnSpc>
            </a:pPr>
            <a:r>
              <a:rPr lang="en-US" sz="1799">
                <a:solidFill>
                  <a:srgbClr val="191824"/>
                </a:solidFill>
                <a:latin typeface="Roboto"/>
              </a:rPr>
              <a:t>ITEM</a:t>
            </a:r>
          </a:p>
        </p:txBody>
      </p:sp>
      <p:sp>
        <p:nvSpPr>
          <p:cNvPr id="17" name="TextBox 17"/>
          <p:cNvSpPr txBox="1"/>
          <p:nvPr/>
        </p:nvSpPr>
        <p:spPr>
          <a:xfrm>
            <a:off x="5754468" y="4291596"/>
            <a:ext cx="2441300" cy="441960"/>
          </a:xfrm>
          <a:prstGeom prst="rect">
            <a:avLst/>
          </a:prstGeom>
        </p:spPr>
        <p:txBody>
          <a:bodyPr lIns="0" tIns="0" rIns="0" bIns="0" rtlCol="0" anchor="t">
            <a:spAutoFit/>
          </a:bodyPr>
          <a:lstStyle/>
          <a:p>
            <a:pPr>
              <a:lnSpc>
                <a:spcPts val="3510"/>
              </a:lnSpc>
            </a:pPr>
            <a:r>
              <a:rPr lang="en-US" sz="2700">
                <a:solidFill>
                  <a:srgbClr val="FBFEFE"/>
                </a:solidFill>
                <a:latin typeface="Roboto"/>
              </a:rPr>
              <a:t>Rating Matrix</a:t>
            </a:r>
          </a:p>
        </p:txBody>
      </p:sp>
      <p:sp>
        <p:nvSpPr>
          <p:cNvPr id="18" name="TextBox 18"/>
          <p:cNvSpPr txBox="1"/>
          <p:nvPr/>
        </p:nvSpPr>
        <p:spPr>
          <a:xfrm>
            <a:off x="14750097" y="5527891"/>
            <a:ext cx="3465538" cy="853401"/>
          </a:xfrm>
          <a:prstGeom prst="rect">
            <a:avLst/>
          </a:prstGeom>
        </p:spPr>
        <p:txBody>
          <a:bodyPr lIns="0" tIns="0" rIns="0" bIns="0" rtlCol="0" anchor="t">
            <a:spAutoFit/>
          </a:bodyPr>
          <a:lstStyle/>
          <a:p>
            <a:pPr>
              <a:lnSpc>
                <a:spcPts val="3377"/>
              </a:lnSpc>
            </a:pPr>
            <a:r>
              <a:rPr lang="en-US" sz="2597">
                <a:solidFill>
                  <a:srgbClr val="FFFFFF"/>
                </a:solidFill>
                <a:latin typeface="Roboto"/>
              </a:rPr>
              <a:t> Run until</a:t>
            </a:r>
          </a:p>
          <a:p>
            <a:pPr>
              <a:lnSpc>
                <a:spcPts val="3377"/>
              </a:lnSpc>
            </a:pPr>
            <a:r>
              <a:rPr lang="en-US" sz="2597">
                <a:solidFill>
                  <a:srgbClr val="FFFFFF"/>
                </a:solidFill>
                <a:latin typeface="Roboto"/>
              </a:rPr>
              <a:t>convergence</a:t>
            </a:r>
          </a:p>
        </p:txBody>
      </p:sp>
      <p:sp>
        <p:nvSpPr>
          <p:cNvPr id="19" name="TextBox 19"/>
          <p:cNvSpPr txBox="1"/>
          <p:nvPr/>
        </p:nvSpPr>
        <p:spPr>
          <a:xfrm>
            <a:off x="551699" y="4961201"/>
            <a:ext cx="3308798" cy="841029"/>
          </a:xfrm>
          <a:prstGeom prst="rect">
            <a:avLst/>
          </a:prstGeom>
        </p:spPr>
        <p:txBody>
          <a:bodyPr lIns="0" tIns="0" rIns="0" bIns="0" rtlCol="0" anchor="t">
            <a:spAutoFit/>
          </a:bodyPr>
          <a:lstStyle/>
          <a:p>
            <a:pPr>
              <a:lnSpc>
                <a:spcPts val="3377"/>
              </a:lnSpc>
            </a:pPr>
            <a:r>
              <a:rPr lang="en-US" sz="2597">
                <a:solidFill>
                  <a:srgbClr val="FFFFFF"/>
                </a:solidFill>
                <a:latin typeface="Roboto"/>
              </a:rPr>
              <a:t>Step 1: Take the movie dateset</a:t>
            </a:r>
          </a:p>
        </p:txBody>
      </p:sp>
      <p:sp>
        <p:nvSpPr>
          <p:cNvPr id="20" name="TextBox 20"/>
          <p:cNvSpPr txBox="1"/>
          <p:nvPr/>
        </p:nvSpPr>
        <p:spPr>
          <a:xfrm>
            <a:off x="5125175" y="4801980"/>
            <a:ext cx="3699886" cy="841029"/>
          </a:xfrm>
          <a:prstGeom prst="rect">
            <a:avLst/>
          </a:prstGeom>
        </p:spPr>
        <p:txBody>
          <a:bodyPr lIns="0" tIns="0" rIns="0" bIns="0" rtlCol="0" anchor="t">
            <a:spAutoFit/>
          </a:bodyPr>
          <a:lstStyle/>
          <a:p>
            <a:pPr>
              <a:lnSpc>
                <a:spcPts val="3377"/>
              </a:lnSpc>
            </a:pPr>
            <a:r>
              <a:rPr lang="en-US" sz="2597">
                <a:solidFill>
                  <a:srgbClr val="FFFFFF"/>
                </a:solidFill>
                <a:latin typeface="Roboto"/>
              </a:rPr>
              <a:t>Step 2: Convert in into rating matrix</a:t>
            </a:r>
          </a:p>
        </p:txBody>
      </p:sp>
      <p:sp>
        <p:nvSpPr>
          <p:cNvPr id="21" name="TextBox 21"/>
          <p:cNvSpPr txBox="1"/>
          <p:nvPr/>
        </p:nvSpPr>
        <p:spPr>
          <a:xfrm>
            <a:off x="9620171" y="4371790"/>
            <a:ext cx="2742627" cy="1571625"/>
          </a:xfrm>
          <a:prstGeom prst="rect">
            <a:avLst/>
          </a:prstGeom>
        </p:spPr>
        <p:txBody>
          <a:bodyPr lIns="0" tIns="0" rIns="0" bIns="0" rtlCol="0" anchor="t">
            <a:spAutoFit/>
          </a:bodyPr>
          <a:lstStyle/>
          <a:p>
            <a:pPr algn="ctr">
              <a:lnSpc>
                <a:spcPts val="3120"/>
              </a:lnSpc>
              <a:spcBef>
                <a:spcPct val="0"/>
              </a:spcBef>
            </a:pPr>
            <a:r>
              <a:rPr lang="en-US" sz="2600">
                <a:solidFill>
                  <a:srgbClr val="FBFEFE"/>
                </a:solidFill>
                <a:latin typeface="Roboto"/>
              </a:rPr>
              <a:t>Step 3: Decompose into lower dimension matrix</a:t>
            </a:r>
          </a:p>
        </p:txBody>
      </p:sp>
      <p:sp>
        <p:nvSpPr>
          <p:cNvPr id="22" name="TextBox 22"/>
          <p:cNvSpPr txBox="1"/>
          <p:nvPr/>
        </p:nvSpPr>
        <p:spPr>
          <a:xfrm>
            <a:off x="13748977" y="3962400"/>
            <a:ext cx="3287935" cy="1181100"/>
          </a:xfrm>
          <a:prstGeom prst="rect">
            <a:avLst/>
          </a:prstGeom>
        </p:spPr>
        <p:txBody>
          <a:bodyPr lIns="0" tIns="0" rIns="0" bIns="0" rtlCol="0" anchor="t">
            <a:spAutoFit/>
          </a:bodyPr>
          <a:lstStyle/>
          <a:p>
            <a:pPr algn="ctr">
              <a:lnSpc>
                <a:spcPts val="3120"/>
              </a:lnSpc>
              <a:spcBef>
                <a:spcPct val="0"/>
              </a:spcBef>
            </a:pPr>
            <a:r>
              <a:rPr lang="en-US" sz="2600">
                <a:solidFill>
                  <a:srgbClr val="FBFEFE"/>
                </a:solidFill>
                <a:latin typeface="Roboto"/>
              </a:rPr>
              <a:t>Step 4: Take a matrix constant and tune another matrix</a:t>
            </a:r>
          </a:p>
        </p:txBody>
      </p:sp>
      <p:sp>
        <p:nvSpPr>
          <p:cNvPr id="23" name="TextBox 23"/>
          <p:cNvSpPr txBox="1"/>
          <p:nvPr/>
        </p:nvSpPr>
        <p:spPr>
          <a:xfrm>
            <a:off x="12057700" y="9248775"/>
            <a:ext cx="5885033" cy="790575"/>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Roboto"/>
              </a:rPr>
              <a:t>Step 5: Take the new updated matrix as constant and update other</a:t>
            </a:r>
          </a:p>
        </p:txBody>
      </p:sp>
      <p:sp>
        <p:nvSpPr>
          <p:cNvPr id="24" name="TextBox 24"/>
          <p:cNvSpPr txBox="1"/>
          <p:nvPr/>
        </p:nvSpPr>
        <p:spPr>
          <a:xfrm>
            <a:off x="7657100" y="7455654"/>
            <a:ext cx="2973800" cy="1962150"/>
          </a:xfrm>
          <a:prstGeom prst="rect">
            <a:avLst/>
          </a:prstGeom>
        </p:spPr>
        <p:txBody>
          <a:bodyPr lIns="0" tIns="0" rIns="0" bIns="0" rtlCol="0" anchor="t">
            <a:spAutoFit/>
          </a:bodyPr>
          <a:lstStyle/>
          <a:p>
            <a:pPr algn="ctr">
              <a:lnSpc>
                <a:spcPts val="3120"/>
              </a:lnSpc>
              <a:spcBef>
                <a:spcPct val="0"/>
              </a:spcBef>
            </a:pPr>
            <a:endParaRPr/>
          </a:p>
          <a:p>
            <a:pPr algn="ctr">
              <a:lnSpc>
                <a:spcPts val="3120"/>
              </a:lnSpc>
              <a:spcBef>
                <a:spcPct val="0"/>
              </a:spcBef>
            </a:pPr>
            <a:r>
              <a:rPr lang="en-US" sz="2600">
                <a:solidFill>
                  <a:srgbClr val="FFFFFF"/>
                </a:solidFill>
                <a:latin typeface="Roboto"/>
              </a:rPr>
              <a:t>Find product of two matrices to get predicted rating matrix</a:t>
            </a:r>
          </a:p>
        </p:txBody>
      </p:sp>
      <p:sp>
        <p:nvSpPr>
          <p:cNvPr id="25" name="TextBox 25"/>
          <p:cNvSpPr txBox="1"/>
          <p:nvPr/>
        </p:nvSpPr>
        <p:spPr>
          <a:xfrm>
            <a:off x="1409355" y="9248775"/>
            <a:ext cx="4345113" cy="400050"/>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Roboto Bold"/>
              </a:rPr>
              <a:t>Predicted rating matrix</a:t>
            </a:r>
          </a:p>
        </p:txBody>
      </p:sp>
      <p:grpSp>
        <p:nvGrpSpPr>
          <p:cNvPr id="26" name="Group 26"/>
          <p:cNvGrpSpPr/>
          <p:nvPr/>
        </p:nvGrpSpPr>
        <p:grpSpPr>
          <a:xfrm>
            <a:off x="8446089" y="2870442"/>
            <a:ext cx="1477630" cy="431172"/>
            <a:chOff x="0" y="0"/>
            <a:chExt cx="6350000" cy="1852930"/>
          </a:xfrm>
        </p:grpSpPr>
        <p:sp>
          <p:nvSpPr>
            <p:cNvPr id="27" name="Freeform 27"/>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28" name="Group 28"/>
          <p:cNvGrpSpPr/>
          <p:nvPr/>
        </p:nvGrpSpPr>
        <p:grpSpPr>
          <a:xfrm>
            <a:off x="12011296" y="2870442"/>
            <a:ext cx="1477630" cy="431172"/>
            <a:chOff x="0" y="0"/>
            <a:chExt cx="6350000" cy="1852930"/>
          </a:xfrm>
        </p:grpSpPr>
        <p:sp>
          <p:nvSpPr>
            <p:cNvPr id="29" name="Freeform 29"/>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0" name="Group 30"/>
          <p:cNvGrpSpPr/>
          <p:nvPr/>
        </p:nvGrpSpPr>
        <p:grpSpPr>
          <a:xfrm rot="-10800000">
            <a:off x="5754468" y="8225905"/>
            <a:ext cx="1477630" cy="431172"/>
            <a:chOff x="0" y="0"/>
            <a:chExt cx="6350000" cy="1852930"/>
          </a:xfrm>
        </p:grpSpPr>
        <p:sp>
          <p:nvSpPr>
            <p:cNvPr id="31" name="Freeform 31"/>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2" name="Group 32"/>
          <p:cNvGrpSpPr/>
          <p:nvPr/>
        </p:nvGrpSpPr>
        <p:grpSpPr>
          <a:xfrm rot="-10800000">
            <a:off x="10876769" y="8225905"/>
            <a:ext cx="1477630" cy="431172"/>
            <a:chOff x="0" y="0"/>
            <a:chExt cx="6350000" cy="1852930"/>
          </a:xfrm>
        </p:grpSpPr>
        <p:sp>
          <p:nvSpPr>
            <p:cNvPr id="33" name="Freeform 33"/>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grpSp>
        <p:nvGrpSpPr>
          <p:cNvPr id="34" name="Group 34"/>
          <p:cNvGrpSpPr/>
          <p:nvPr/>
        </p:nvGrpSpPr>
        <p:grpSpPr>
          <a:xfrm rot="5400000">
            <a:off x="13884498" y="5832689"/>
            <a:ext cx="1477630" cy="431172"/>
            <a:chOff x="0" y="0"/>
            <a:chExt cx="6350000" cy="1852930"/>
          </a:xfrm>
        </p:grpSpPr>
        <p:sp>
          <p:nvSpPr>
            <p:cNvPr id="35" name="Freeform 35"/>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60390" y="-2093413"/>
            <a:ext cx="3655220" cy="3655220"/>
          </a:xfrm>
          <a:prstGeom prst="rect">
            <a:avLst/>
          </a:prstGeom>
        </p:spPr>
      </p:pic>
      <p:grpSp>
        <p:nvGrpSpPr>
          <p:cNvPr id="37" name="Group 37"/>
          <p:cNvGrpSpPr/>
          <p:nvPr/>
        </p:nvGrpSpPr>
        <p:grpSpPr>
          <a:xfrm rot="-5400000">
            <a:off x="16082512" y="5784604"/>
            <a:ext cx="1477630" cy="431172"/>
            <a:chOff x="0" y="0"/>
            <a:chExt cx="6350000" cy="1852930"/>
          </a:xfrm>
        </p:grpSpPr>
        <p:sp>
          <p:nvSpPr>
            <p:cNvPr id="38" name="Freeform 38"/>
            <p:cNvSpPr/>
            <p:nvPr/>
          </p:nvSpPr>
          <p:spPr>
            <a:xfrm>
              <a:off x="0" y="0"/>
              <a:ext cx="6350000" cy="1854200"/>
            </a:xfrm>
            <a:custGeom>
              <a:avLst/>
              <a:gdLst/>
              <a:ahLst/>
              <a:cxnLst/>
              <a:rect l="l" t="t" r="r" b="b"/>
              <a:pathLst>
                <a:path w="6350000" h="18542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659</Words>
  <Application>Microsoft Office PowerPoint</Application>
  <PresentationFormat>Custom</PresentationFormat>
  <Paragraphs>110</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Open Sans Light</vt:lpstr>
      <vt:lpstr>HK Grotesk Bold</vt:lpstr>
      <vt:lpstr>HK Grotesk Medium</vt:lpstr>
      <vt:lpstr>Arial</vt:lpstr>
      <vt:lpstr>Roboto Bold</vt:lpstr>
      <vt:lpstr>Roboto</vt:lpstr>
      <vt:lpstr>Calibri</vt:lpstr>
      <vt:lpstr>HK Grotesk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Final presentation</dc:title>
  <cp:lastModifiedBy>Ayush Meher</cp:lastModifiedBy>
  <cp:revision>3</cp:revision>
  <dcterms:created xsi:type="dcterms:W3CDTF">2006-08-16T00:00:00Z</dcterms:created>
  <dcterms:modified xsi:type="dcterms:W3CDTF">2024-09-20T06:00:03Z</dcterms:modified>
  <dc:identifier>DAEbLRTXK7k</dc:identifier>
</cp:coreProperties>
</file>